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3"/>
  </p:notesMasterIdLst>
  <p:handoutMasterIdLst>
    <p:handoutMasterId r:id="rId44"/>
  </p:handoutMasterIdLst>
  <p:sldIdLst>
    <p:sldId id="430" r:id="rId2"/>
    <p:sldId id="1250" r:id="rId3"/>
    <p:sldId id="1267" r:id="rId4"/>
    <p:sldId id="1268" r:id="rId5"/>
    <p:sldId id="1251" r:id="rId6"/>
    <p:sldId id="1253" r:id="rId7"/>
    <p:sldId id="1255" r:id="rId8"/>
    <p:sldId id="1257" r:id="rId9"/>
    <p:sldId id="1281" r:id="rId10"/>
    <p:sldId id="1284" r:id="rId11"/>
    <p:sldId id="1285" r:id="rId12"/>
    <p:sldId id="1282" r:id="rId13"/>
    <p:sldId id="1283" r:id="rId14"/>
    <p:sldId id="1287" r:id="rId15"/>
    <p:sldId id="1286" r:id="rId16"/>
    <p:sldId id="1270" r:id="rId17"/>
    <p:sldId id="1271" r:id="rId18"/>
    <p:sldId id="1272" r:id="rId19"/>
    <p:sldId id="1273" r:id="rId20"/>
    <p:sldId id="1274" r:id="rId21"/>
    <p:sldId id="1269" r:id="rId22"/>
    <p:sldId id="1260" r:id="rId23"/>
    <p:sldId id="1259" r:id="rId24"/>
    <p:sldId id="1241" r:id="rId25"/>
    <p:sldId id="1279" r:id="rId26"/>
    <p:sldId id="1242" r:id="rId27"/>
    <p:sldId id="1280" r:id="rId28"/>
    <p:sldId id="1256" r:id="rId29"/>
    <p:sldId id="1258" r:id="rId30"/>
    <p:sldId id="465" r:id="rId31"/>
    <p:sldId id="1278" r:id="rId32"/>
    <p:sldId id="499" r:id="rId33"/>
    <p:sldId id="466" r:id="rId34"/>
    <p:sldId id="1261" r:id="rId35"/>
    <p:sldId id="1275" r:id="rId36"/>
    <p:sldId id="507" r:id="rId37"/>
    <p:sldId id="508" r:id="rId38"/>
    <p:sldId id="1277" r:id="rId39"/>
    <p:sldId id="509" r:id="rId40"/>
    <p:sldId id="1265" r:id="rId41"/>
    <p:sldId id="1266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ying Jia" initials="NJ" lastIdx="37" clrIdx="0">
    <p:extLst>
      <p:ext uri="{19B8F6BF-5375-455C-9EA6-DF929625EA0E}">
        <p15:presenceInfo xmlns:p15="http://schemas.microsoft.com/office/powerpoint/2012/main" userId="ba9d1e9d07a993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5A10"/>
    <a:srgbClr val="CC1042"/>
    <a:srgbClr val="005085"/>
    <a:srgbClr val="91349B"/>
    <a:srgbClr val="E6E6E6"/>
    <a:srgbClr val="4180B0"/>
    <a:srgbClr val="CE1042"/>
    <a:srgbClr val="EEEE46"/>
    <a:srgbClr val="E7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8" autoAdjust="0"/>
    <p:restoredTop sz="94697" autoAdjust="0"/>
  </p:normalViewPr>
  <p:slideViewPr>
    <p:cSldViewPr>
      <p:cViewPr varScale="1">
        <p:scale>
          <a:sx n="84" d="100"/>
          <a:sy n="84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nyi\Documents\__Current\Business\MSU\Courses\2019SP\Labs\Lab%2005,%20Excel%205,%20Excel%20Charts\Materials\Classroom%20Use\Lab05_SP19Excel5%20Instruct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084229977784376"/>
          <c:y val="0.1455700975014293"/>
          <c:w val="0.72702218491180293"/>
          <c:h val="0.74453605698657233"/>
        </c:manualLayout>
      </c:layout>
      <c:scatterChart>
        <c:scatterStyle val="lineMarker"/>
        <c:varyColors val="0"/>
        <c:ser>
          <c:idx val="0"/>
          <c:order val="0"/>
          <c:tx>
            <c:strRef>
              <c:f>'P&amp;L'!$A$23</c:f>
              <c:strCache>
                <c:ptCount val="1"/>
                <c:pt idx="0">
                  <c:v>Net Income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'P&amp;L'!$B$22:$D$22</c:f>
              <c:numCache>
                <c:formatCode>0.0%</c:formatCode>
                <c:ptCount val="3"/>
                <c:pt idx="0">
                  <c:v>0.33852496564360973</c:v>
                </c:pt>
                <c:pt idx="1">
                  <c:v>0.16325443786982249</c:v>
                </c:pt>
                <c:pt idx="2">
                  <c:v>0.13959236975887318</c:v>
                </c:pt>
              </c:numCache>
            </c:numRef>
          </c:xVal>
          <c:yVal>
            <c:numRef>
              <c:f>'P&amp;L'!$B$23:$D$23</c:f>
              <c:numCache>
                <c:formatCode>_("$"* #,##0_);_("$"* \(#,##0\);_("$"* "-"??_);_(@_)</c:formatCode>
                <c:ptCount val="3"/>
                <c:pt idx="0">
                  <c:v>-118625</c:v>
                </c:pt>
                <c:pt idx="1">
                  <c:v>123100</c:v>
                </c:pt>
                <c:pt idx="2">
                  <c:v>280600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16-4B6A-B5F5-60130B774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009528"/>
        <c:axId val="282010704"/>
      </c:scatterChart>
      <c:valAx>
        <c:axId val="282009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010704"/>
        <c:crosses val="autoZero"/>
        <c:crossBetween val="midCat"/>
      </c:valAx>
      <c:valAx>
        <c:axId val="282010704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009528"/>
        <c:crosses val="autoZero"/>
        <c:crossBetween val="midCat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19050">
      <a:solidFill>
        <a:srgbClr val="00B0F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421BB3-06F7-4D72-9D53-5D3423E9AB41}" type="datetimeFigureOut">
              <a:rPr lang="en-US" smtClean="0"/>
              <a:pPr/>
              <a:t>6/2/2019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21913E-770A-49F2-A1B6-86B3BFBC1C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545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3C4D7000-3328-4BC3-96F8-261F24EB6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027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https://www.cengage.com/dashboard/#/login</a:t>
            </a:r>
          </a:p>
          <a:p>
            <a:r>
              <a:rPr lang="en-US" dirty="0"/>
              <a:t>nyjia@yahoo.com / N..1</a:t>
            </a:r>
          </a:p>
          <a:p>
            <a:r>
              <a:rPr lang="en-US" dirty="0"/>
              <a:t>jian@Montclair.edu / R…1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D7000-3328-4BC3-96F8-261F24EB656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21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27384"/>
            <a:ext cx="9144000" cy="6885432"/>
            <a:chOff x="0" y="-27384"/>
            <a:chExt cx="9144000" cy="6885432"/>
          </a:xfrm>
          <a:solidFill>
            <a:srgbClr val="3CA184"/>
          </a:solidFill>
        </p:grpSpPr>
        <p:sp>
          <p:nvSpPr>
            <p:cNvPr id="6" name="Rectangle 5"/>
            <p:cNvSpPr/>
            <p:nvPr/>
          </p:nvSpPr>
          <p:spPr>
            <a:xfrm>
              <a:off x="0" y="-27384"/>
              <a:ext cx="9144000" cy="688543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63480" y="139482"/>
              <a:ext cx="3429000" cy="697230"/>
            </a:xfrm>
            <a:prstGeom prst="rect">
              <a:avLst/>
            </a:prstGeom>
            <a:grpFill/>
          </p:spPr>
        </p:pic>
        <p:sp>
          <p:nvSpPr>
            <p:cNvPr id="8" name="Title 3"/>
            <p:cNvSpPr txBox="1">
              <a:spLocks/>
            </p:cNvSpPr>
            <p:nvPr/>
          </p:nvSpPr>
          <p:spPr>
            <a:xfrm>
              <a:off x="385090" y="1844824"/>
              <a:ext cx="8373820" cy="4176464"/>
            </a:xfrm>
            <a:prstGeom prst="rect">
              <a:avLst/>
            </a:prstGeom>
            <a:grpFill/>
          </p:spPr>
          <p:txBody>
            <a:bodyPr anchor="ctr" anchorCtr="0">
              <a:normAutofit fontScale="25000" lnSpcReduction="200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charset="0"/>
                  <a:ea typeface="ＭＳ Ｐゴシック" charset="-128"/>
                  <a:cs typeface="ＭＳ Ｐゴシック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Ebrima" charset="0"/>
                  <a:cs typeface="Arial" panose="020B0604020202020204" pitchFamily="34" charset="0"/>
                </a:rPr>
                <a:t>CCCCNJ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3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600" b="1" i="0" u="none" strike="noStrike" kern="1200" cap="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Ebrima" charset="0"/>
                  <a:cs typeface="Arial" panose="020B0604020202020204" pitchFamily="34" charset="0"/>
                </a:rPr>
                <a:t>Teaching Programing to Students Not Majoring in Computer Science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Nanying Jia</a:t>
              </a: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, Ph.D.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Adjunct Professor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Department of Computer Science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Montclair State University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-128"/>
                </a:rPr>
                <a:t>jian@montclair.edu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91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9512" y="3717032"/>
            <a:ext cx="6408712" cy="648072"/>
          </a:xfrm>
        </p:spPr>
        <p:txBody>
          <a:bodyPr anchor="t"/>
          <a:lstStyle>
            <a:lvl1pPr algn="l">
              <a:spcBef>
                <a:spcPts val="0"/>
              </a:spcBef>
              <a:spcAft>
                <a:spcPts val="600"/>
              </a:spcAft>
              <a:defRPr sz="3600" baseline="0">
                <a:solidFill>
                  <a:srgbClr val="005085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Chapter x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04235"/>
            <a:ext cx="6516464" cy="365125"/>
          </a:xfrm>
          <a:prstGeom prst="rect">
            <a:avLst/>
          </a:prstGeom>
        </p:spPr>
        <p:txBody>
          <a:bodyPr/>
          <a:lstStyle>
            <a:lvl1pPr>
              <a:defRPr sz="800" b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 algn="r"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8743"/>
            <a:ext cx="9144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684" y="274638"/>
            <a:ext cx="7308812" cy="814102"/>
          </a:xfrm>
        </p:spPr>
        <p:txBody>
          <a:bodyPr>
            <a:normAutofit/>
          </a:bodyPr>
          <a:lstStyle>
            <a:lvl1pPr algn="l">
              <a:defRPr sz="3200"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60537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1800" y="6356350"/>
            <a:ext cx="6121400" cy="365125"/>
          </a:xfrm>
          <a:prstGeom prst="rect">
            <a:avLst/>
          </a:prstGeom>
        </p:spPr>
        <p:txBody>
          <a:bodyPr/>
          <a:lstStyle>
            <a:lvl1pPr algn="just">
              <a:defRPr sz="800" b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tx1">
                    <a:tint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fld id="{DC70C209-EA03-48F9-820C-108C5D54F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97002"/>
            <a:ext cx="9144000" cy="54864"/>
          </a:xfrm>
          <a:prstGeom prst="rect">
            <a:avLst/>
          </a:prstGeom>
          <a:solidFill>
            <a:srgbClr val="CC1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533" y="-1691"/>
            <a:ext cx="1373010" cy="1371600"/>
            <a:chOff x="5000" y="4763"/>
            <a:chExt cx="1373010" cy="1371600"/>
          </a:xfrm>
        </p:grpSpPr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626" y="4763"/>
              <a:ext cx="596552" cy="6858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/>
            </p:cNvPicPr>
            <p:nvPr userDrawn="1"/>
          </p:nvPicPr>
          <p:blipFill rotWithShape="1">
            <a:blip r:embed="rId4"/>
            <a:srcRect l="31938" r="105"/>
            <a:stretch/>
          </p:blipFill>
          <p:spPr>
            <a:xfrm>
              <a:off x="5000" y="4763"/>
              <a:ext cx="685800" cy="68580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/>
            </p:cNvPicPr>
            <p:nvPr userDrawn="1"/>
          </p:nvPicPr>
          <p:blipFill rotWithShape="1">
            <a:blip r:embed="rId4"/>
            <a:srcRect l="31938" r="105"/>
            <a:stretch/>
          </p:blipFill>
          <p:spPr>
            <a:xfrm>
              <a:off x="692210" y="690563"/>
              <a:ext cx="685800" cy="685800"/>
            </a:xfrm>
            <a:prstGeom prst="rect">
              <a:avLst/>
            </a:prstGeom>
          </p:spPr>
        </p:pic>
        <p:pic>
          <p:nvPicPr>
            <p:cNvPr id="30" name="Picture 2" descr="http://cs.montclair.edu/images/cs_logo.png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" y="684167"/>
              <a:ext cx="685799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5000" y="4763"/>
              <a:ext cx="1371600" cy="1371600"/>
            </a:xfrm>
            <a:prstGeom prst="rect">
              <a:avLst/>
            </a:prstGeom>
            <a:noFill/>
            <a:ln w="19050">
              <a:solidFill>
                <a:srgbClr val="005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24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8743"/>
            <a:ext cx="9144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684" y="274638"/>
            <a:ext cx="7308812" cy="814102"/>
          </a:xfrm>
        </p:spPr>
        <p:txBody>
          <a:bodyPr>
            <a:normAutofit/>
          </a:bodyPr>
          <a:lstStyle>
            <a:lvl1pPr algn="l">
              <a:defRPr sz="3200"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60537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1800" y="6356350"/>
            <a:ext cx="6121400" cy="365125"/>
          </a:xfrm>
          <a:prstGeom prst="rect">
            <a:avLst/>
          </a:prstGeom>
        </p:spPr>
        <p:txBody>
          <a:bodyPr/>
          <a:lstStyle>
            <a:lvl1pPr algn="just">
              <a:defRPr sz="800" b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tx1">
                    <a:tint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fld id="{DC70C209-EA03-48F9-820C-108C5D54F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97002"/>
            <a:ext cx="9144000" cy="54864"/>
          </a:xfrm>
          <a:prstGeom prst="rect">
            <a:avLst/>
          </a:prstGeom>
          <a:solidFill>
            <a:srgbClr val="CC1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533" y="-1691"/>
            <a:ext cx="1371600" cy="1371600"/>
            <a:chOff x="5000" y="4763"/>
            <a:chExt cx="1371600" cy="1371600"/>
          </a:xfrm>
        </p:grpSpPr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5000" y="4763"/>
              <a:ext cx="1371600" cy="1371600"/>
            </a:xfrm>
            <a:prstGeom prst="rect">
              <a:avLst/>
            </a:prstGeom>
            <a:noFill/>
            <a:ln w="19050">
              <a:solidFill>
                <a:srgbClr val="005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2387" y="23652"/>
              <a:ext cx="755633" cy="86868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58D20A-DAEE-4BA4-B060-912AD4A389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679" y="542116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9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8743"/>
            <a:ext cx="9144000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684" y="274638"/>
            <a:ext cx="7308812" cy="814102"/>
          </a:xfrm>
        </p:spPr>
        <p:txBody>
          <a:bodyPr>
            <a:normAutofit/>
          </a:bodyPr>
          <a:lstStyle>
            <a:lvl1pPr algn="l">
              <a:defRPr sz="3200"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605375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1800" y="6356350"/>
            <a:ext cx="6121400" cy="365125"/>
          </a:xfrm>
          <a:prstGeom prst="rect">
            <a:avLst/>
          </a:prstGeom>
        </p:spPr>
        <p:txBody>
          <a:bodyPr/>
          <a:lstStyle>
            <a:lvl1pPr algn="just">
              <a:defRPr sz="800" b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b="1">
                <a:solidFill>
                  <a:schemeClr val="tx1">
                    <a:tint val="75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fld id="{DC70C209-EA03-48F9-820C-108C5D54F1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97002"/>
            <a:ext cx="9144000" cy="54864"/>
          </a:xfrm>
          <a:prstGeom prst="rect">
            <a:avLst/>
          </a:prstGeom>
          <a:solidFill>
            <a:srgbClr val="CC1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10533" y="-1691"/>
            <a:ext cx="1371600" cy="1371600"/>
            <a:chOff x="5000" y="4763"/>
            <a:chExt cx="1371600" cy="1371600"/>
          </a:xfrm>
        </p:grpSpPr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5000" y="4763"/>
              <a:ext cx="1371600" cy="137160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030" y="15000"/>
              <a:ext cx="755633" cy="868680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758D20A-DAEE-4BA4-B060-912AD4A389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04" y="535464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2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E1675-7149-4FE9-830D-8477280682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31800" y="6356350"/>
            <a:ext cx="6121400" cy="365125"/>
          </a:xfrm>
          <a:prstGeom prst="rect">
            <a:avLst/>
          </a:prstGeom>
        </p:spPr>
        <p:txBody>
          <a:bodyPr/>
          <a:lstStyle>
            <a:lvl1pPr algn="just">
              <a:defRPr sz="800" b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763688" y="980728"/>
            <a:ext cx="1373010" cy="1371600"/>
            <a:chOff x="5000" y="4763"/>
            <a:chExt cx="1373010" cy="13716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3626" y="4763"/>
              <a:ext cx="596552" cy="6858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/>
            </p:cNvPicPr>
            <p:nvPr userDrawn="1"/>
          </p:nvPicPr>
          <p:blipFill rotWithShape="1">
            <a:blip r:embed="rId3"/>
            <a:srcRect l="31938" r="105"/>
            <a:stretch/>
          </p:blipFill>
          <p:spPr>
            <a:xfrm>
              <a:off x="5000" y="4763"/>
              <a:ext cx="68580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/>
            </p:cNvPicPr>
            <p:nvPr userDrawn="1"/>
          </p:nvPicPr>
          <p:blipFill rotWithShape="1">
            <a:blip r:embed="rId3"/>
            <a:srcRect l="31938" r="105"/>
            <a:stretch/>
          </p:blipFill>
          <p:spPr>
            <a:xfrm>
              <a:off x="692210" y="690563"/>
              <a:ext cx="685800" cy="685800"/>
            </a:xfrm>
            <a:prstGeom prst="rect">
              <a:avLst/>
            </a:prstGeom>
          </p:spPr>
        </p:pic>
        <p:pic>
          <p:nvPicPr>
            <p:cNvPr id="19" name="Picture 2" descr="http://cs.montclair.edu/images/cs_logo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" y="679404"/>
              <a:ext cx="685799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>
              <a:spLocks noChangeAspect="1"/>
            </p:cNvSpPr>
            <p:nvPr userDrawn="1"/>
          </p:nvSpPr>
          <p:spPr>
            <a:xfrm>
              <a:off x="5000" y="4763"/>
              <a:ext cx="1371600" cy="1371600"/>
            </a:xfrm>
            <a:prstGeom prst="rect">
              <a:avLst/>
            </a:prstGeom>
            <a:noFill/>
            <a:ln w="19050">
              <a:solidFill>
                <a:srgbClr val="005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34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F4BC1-68F0-4854-86F2-55822DB9EC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31800" y="6356350"/>
            <a:ext cx="6121400" cy="365125"/>
          </a:xfrm>
          <a:prstGeom prst="rect">
            <a:avLst/>
          </a:prstGeom>
        </p:spPr>
        <p:txBody>
          <a:bodyPr/>
          <a:lstStyle>
            <a:lvl1pPr algn="just">
              <a:defRPr sz="800" b="0">
                <a:solidFill>
                  <a:schemeClr val="bg1">
                    <a:lumMod val="50000"/>
                  </a:schemeClr>
                </a:solidFill>
                <a:latin typeface="Ebrima" pitchFamily="2" charset="0"/>
                <a:ea typeface="Ebrima" pitchFamily="2" charset="0"/>
                <a:cs typeface="Ebrima" pitchFamily="2" charset="0"/>
              </a:defRPr>
            </a:lvl1pPr>
          </a:lstStyle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4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727200" y="274638"/>
            <a:ext cx="695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5878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Arial" charset="0"/>
                <a:cs typeface="Arial" charset="0"/>
              </a:defRPr>
            </a:lvl1pPr>
          </a:lstStyle>
          <a:p>
            <a:fld id="{EACF4BC1-68F0-4854-86F2-55822DB9EC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93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5" r:id="rId2"/>
    <p:sldLayoutId id="2147483708" r:id="rId3"/>
    <p:sldLayoutId id="2147483720" r:id="rId4"/>
    <p:sldLayoutId id="2147483721" r:id="rId5"/>
    <p:sldLayoutId id="2147483710" r:id="rId6"/>
    <p:sldLayoutId id="2147483711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gage.com/dashboard/#/log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3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6F0CD-A930-4CB1-AEE5-AF489584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1: Spreadsheet Basics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685F464-75C3-44A4-AB4C-0DA39C4CA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674" y="1523160"/>
            <a:ext cx="5938651" cy="46006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DA8C5B1-FA4A-4726-85E7-9F7DEDE72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567052-10C4-491F-B9E8-699A2FEF8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5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2679DF-BF54-4F18-B540-60ADD59AD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&amp; 3: Formulas and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FE2D19-E596-46F9-8075-9F00875144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54A944-5F05-4B36-B667-D65613F09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3977BDF-62DD-4B4B-A5F1-4BF83E743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674" y="1523160"/>
            <a:ext cx="5938651" cy="46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8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AFA43-63EF-452E-BF10-048237B7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4: Cell Reference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DC63AE7-B52A-4C00-8629-48F4AA588C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CC5FE4-0338-48E9-8B18-A7EDFACDCA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49B58F62-64F0-4094-80DB-8E02F9260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674" y="1523160"/>
            <a:ext cx="5938651" cy="46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45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A7E6F-E579-49F2-B486-6E5F5AEC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5: Excel Charts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BF95BBC-DF10-46F0-A349-94A64D8B7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070992"/>
            <a:ext cx="3731075" cy="340186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64D004-5149-4779-8554-8306FD310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CE0A0F-2B32-47C9-B5F3-C0FF37B17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40237C-FECB-44AE-A20A-BBDA2276C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070992"/>
            <a:ext cx="4071699" cy="340186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73697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A7E6F-E579-49F2-B486-6E5F5AEC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5: Excel Charts (cont’d)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64D004-5149-4779-8554-8306FD310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CE0A0F-2B32-47C9-B5F3-C0FF37B17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A2303C62-A298-4AB7-A262-5626A3CA3C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532112"/>
              </p:ext>
            </p:extLst>
          </p:nvPr>
        </p:nvGraphicFramePr>
        <p:xfrm>
          <a:off x="4661772" y="2132855"/>
          <a:ext cx="4004828" cy="323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5FDD49D3-F489-443E-8F2B-32D67CCEC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656" y="2132855"/>
            <a:ext cx="4104344" cy="3235851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2610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D1CE5-BF34-4DC6-B562-BFAEDB35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Formatting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00E3481-C9B3-4E46-9FD3-893B58B28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674" y="1523160"/>
            <a:ext cx="5938651" cy="46006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7C5D69-954B-4586-B5E4-1B1DE6A281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09A86D-7FD4-47A6-A9A0-9A48178A6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00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B3950-EB5F-49C7-B6F7-D2F07B2C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Teaching Programming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C18860-DABF-4900-9FEC-D3464872D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Rearrange the lecture sequence to discuss programming one week before Python lab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F08FE9-560A-4D40-9616-3C38C333D5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88FF6-7F8C-494D-937D-3D475669EB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C0E8FE-8196-45C6-A9E6-BE18B887E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435225"/>
            <a:ext cx="5521796" cy="41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5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3C322-2079-4ADF-8338-9E8EB7E3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Prepare Students with Basic Programming Approach (cont’d)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C59D429-C532-4091-99C9-FD4557059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67235"/>
            <a:ext cx="6400800" cy="480060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31C17F1-C4A5-4BE0-B0BC-8F106ED2E5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9D7159-CF75-44E0-859A-FC46A2083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8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EB1DF-11DD-4E02-925A-6B0FF28BE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Prepare Students with Basic Programming Approach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EE361D6-7556-43FA-A713-DC095054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67147"/>
            <a:ext cx="6400800" cy="480060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A161C56-CD59-41CB-A9EE-3D24498303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55EA1F-3290-4AC9-A164-733B37D11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3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3B0750-FEB6-439C-A675-15FEB4D1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Prepare Students with Basic Programming Approach (cont’d)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2884501-1ECB-4278-823C-1125B21AF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73002"/>
            <a:ext cx="6400800" cy="480060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83392B-D0F3-4C94-83C1-90815F139E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800ADD-2CD8-4A34-B0FD-F7FC641C65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3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09C55-2A87-49B9-9D20-4746BCD0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07D0FE-E2E2-4E45-ADC2-8A915BFE2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Course Design</a:t>
            </a:r>
          </a:p>
          <a:p>
            <a:r>
              <a:rPr lang="en-US" dirty="0"/>
              <a:t>Student Background</a:t>
            </a:r>
          </a:p>
          <a:p>
            <a:r>
              <a:rPr lang="en-US" dirty="0"/>
              <a:t>Teaching Programming Concepts</a:t>
            </a:r>
          </a:p>
          <a:p>
            <a:r>
              <a:rPr lang="en-US" dirty="0"/>
              <a:t>Python and MindTap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234777-3A13-4C79-8595-4693590BB4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61A4F5-BFAD-4E1D-9A51-FE3E4DD91C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5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0CB292-1C03-4646-A058-6E461941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Prepare Students with Basic Programming Approach (cont’d)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3ABD7CD-E6D2-4DE6-8BE8-B4F02EF88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66420"/>
            <a:ext cx="6400800" cy="480060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6083A4C-534D-4367-8304-C505B24A0D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4E9AF9-CA9E-4BB6-95D2-AD1C4F469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1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32926-3AE4-48FD-8C51-A8BC2B1D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Learning Python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4ABA10-1287-4D1A-9769-4A5C8234E3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AE896A9-9027-4023-97F6-FF614336C7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56360A0-B120-4D76-AFF4-D863D07A7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0727" y="1520825"/>
            <a:ext cx="3722545" cy="4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82245-FAE6-430E-B21F-EEC6EC26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Python: 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6D6BC9-8279-48BD-B95E-42027A70A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</a:t>
            </a:r>
          </a:p>
          <a:p>
            <a:r>
              <a:rPr lang="en-US" dirty="0"/>
              <a:t>Variables</a:t>
            </a:r>
          </a:p>
          <a:p>
            <a:r>
              <a:rPr lang="en-US" dirty="0"/>
              <a:t>Statements</a:t>
            </a:r>
          </a:p>
          <a:p>
            <a:r>
              <a:rPr lang="en-US" dirty="0"/>
              <a:t>Simple Expressions</a:t>
            </a:r>
          </a:p>
          <a:p>
            <a:r>
              <a:rPr lang="en-US" dirty="0"/>
              <a:t>Control Statements: If-else, While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4BBC67E-B459-44BD-AC7A-728D704FA8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6C8630-F8C7-4819-ADED-0BF406280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5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C97B63-9ED0-4FD5-B62C-EFA4F545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Python: Lab Design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17F1363-2160-48D1-8AB7-59A33EDF9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1: Variables, data type</a:t>
            </a:r>
          </a:p>
          <a:p>
            <a:r>
              <a:rPr lang="en-US" dirty="0"/>
              <a:t>Lab 2 &amp; 3: Expressions</a:t>
            </a:r>
          </a:p>
          <a:p>
            <a:r>
              <a:rPr lang="en-US" dirty="0"/>
              <a:t>Lab 4: Control statements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C440A8-4E9E-4987-BD0B-C7791F9FF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C18C7-4963-434A-9658-81BA89E134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25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9AF56-2179-49CE-B10F-E7077D4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Python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36E6E54-5190-4B50-9197-D079EA6FB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27684" y="1844824"/>
            <a:ext cx="5686425" cy="1476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74DAEA-ED5F-4688-A7D0-3FE5137FA3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xmlns="" id="{D9015B73-06CC-4413-8D42-6C0F781F2ED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6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56346" y="3573016"/>
            <a:ext cx="4229100" cy="1447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A04DE2F-96B7-4E5C-974A-D451AC900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2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9AF56-2179-49CE-B10F-E7077D4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Python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36E6E54-5190-4B50-9197-D079EA6FB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684" y="1844824"/>
            <a:ext cx="5686425" cy="1476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74DAEA-ED5F-4688-A7D0-3FE5137FA3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A04DE2F-96B7-4E5C-974A-D451AC900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5AD52F6-A57E-4FB8-8ACE-25A275C8236A}"/>
              </a:ext>
            </a:extLst>
          </p:cNvPr>
          <p:cNvSpPr txBox="1"/>
          <p:nvPr/>
        </p:nvSpPr>
        <p:spPr>
          <a:xfrm>
            <a:off x="2546009" y="3861048"/>
            <a:ext cx="3983591" cy="138499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What’s your name?</a:t>
            </a:r>
          </a:p>
          <a:p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Jim</a:t>
            </a:r>
          </a:p>
          <a:p>
            <a:r>
              <a:rPr lang="en-US" sz="2800" dirty="0">
                <a:solidFill>
                  <a:schemeClr val="bg1"/>
                </a:solidFill>
                <a:latin typeface="Corbel" panose="020B0503020204020204" pitchFamily="34" charset="0"/>
              </a:rPr>
              <a:t>Hi, Jim! Glad to meet you!</a:t>
            </a:r>
          </a:p>
        </p:txBody>
      </p:sp>
    </p:spTree>
    <p:extLst>
      <p:ext uri="{BB962C8B-B14F-4D97-AF65-F5344CB8AC3E}">
        <p14:creationId xmlns:p14="http://schemas.microsoft.com/office/powerpoint/2010/main" val="105237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28D1D-D60B-4225-BF8F-CCA646D9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Another Python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20DDAE-6A85-438D-AD7B-E84F27CBD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5576" y="1769919"/>
            <a:ext cx="7886700" cy="19526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EFD188-79BF-49F6-BFB2-E00E1D8ED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pic>
        <p:nvPicPr>
          <p:cNvPr id="7" name="Screen Recording 6">
            <a:hlinkClick r:id="" action="ppaction://media"/>
            <a:extLst>
              <a:ext uri="{FF2B5EF4-FFF2-40B4-BE49-F238E27FC236}">
                <a16:creationId xmlns:a16="http://schemas.microsoft.com/office/drawing/2014/main" xmlns="" id="{8D411CA3-A849-47DF-B87D-B7EF31C6362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022" end="2291.519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626" y="3861048"/>
            <a:ext cx="7086600" cy="1943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1BE8560-BC9E-42C3-8B21-760EA85E0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7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28D1D-D60B-4225-BF8F-CCA646D9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Another Python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120DDAE-6A85-438D-AD7B-E84F27CBD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628800"/>
            <a:ext cx="7886700" cy="19526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EFD188-79BF-49F6-BFB2-E00E1D8ED5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1BE8560-BC9E-42C3-8B21-760EA85E02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246ACA-9B80-4863-A66A-EFDC6FEAD161}"/>
              </a:ext>
            </a:extLst>
          </p:cNvPr>
          <p:cNvSpPr txBox="1"/>
          <p:nvPr/>
        </p:nvSpPr>
        <p:spPr>
          <a:xfrm>
            <a:off x="846498" y="3630059"/>
            <a:ext cx="7704856" cy="267765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Hi! I'll help you to find out your overall score for CSIT-I00. What's your average score for homework so far?</a:t>
            </a: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89.2</a:t>
            </a: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What about your midterm exam?</a:t>
            </a: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80.4</a:t>
            </a: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Ok, your overall score at this moment is</a:t>
            </a:r>
          </a:p>
          <a:p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83.92</a:t>
            </a:r>
          </a:p>
        </p:txBody>
      </p:sp>
    </p:spTree>
    <p:extLst>
      <p:ext uri="{BB962C8B-B14F-4D97-AF65-F5344CB8AC3E}">
        <p14:creationId xmlns:p14="http://schemas.microsoft.com/office/powerpoint/2010/main" val="7143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EC97B63-9ED0-4FD5-B62C-EFA4F545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Python: Approach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17F1363-2160-48D1-8AB7-59A33EDF9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IDLE: Use the interactive environments, and create coding page</a:t>
            </a:r>
          </a:p>
          <a:p>
            <a:r>
              <a:rPr lang="en-US" dirty="0"/>
              <a:t>MindTap: Homework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C440A8-4E9E-4987-BD0B-C7791F9FF4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9C18C7-4963-434A-9658-81BA89E134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8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5F157-7EA2-4241-9DF4-B3F819E5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1: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EE8D0D-EA5F-457F-B335-4B7536CFD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  <a:p>
            <a:r>
              <a:rPr lang="en-US" dirty="0"/>
              <a:t>Expressions</a:t>
            </a:r>
          </a:p>
          <a:p>
            <a:r>
              <a:rPr lang="en-US" dirty="0"/>
              <a:t>Data type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2B3CB2-12CE-4D81-9D60-C986CFEA2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CFD9D8-11CC-4713-9822-1FC3C0F90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7F4127-CAC2-4523-8F02-DD079A99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2070100"/>
            <a:ext cx="5715000" cy="428625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026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9F784-A338-47C0-B7DD-60E8A90C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Course Contents and Learning Objectives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3312F2-043F-45E3-BC38-4306A32AF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380985-861D-4FF1-98AB-EABAF33ADE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1D411D20-B8A7-4A61-9752-87462FCA702C}"/>
              </a:ext>
            </a:extLst>
          </p:cNvPr>
          <p:cNvSpPr txBox="1">
            <a:spLocks/>
          </p:cNvSpPr>
          <p:nvPr/>
        </p:nvSpPr>
        <p:spPr bwMode="auto">
          <a:xfrm>
            <a:off x="4283968" y="2065649"/>
            <a:ext cx="4155069" cy="413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Computer Concepts</a:t>
            </a:r>
          </a:p>
          <a:p>
            <a:pPr lvl="1"/>
            <a:r>
              <a:rPr lang="en-US" dirty="0"/>
              <a:t>Hardware/Software</a:t>
            </a:r>
          </a:p>
          <a:p>
            <a:pPr lvl="1"/>
            <a:r>
              <a:rPr lang="en-US" dirty="0"/>
              <a:t>Network/Internet</a:t>
            </a:r>
          </a:p>
          <a:p>
            <a:pPr lvl="1"/>
            <a:r>
              <a:rPr lang="en-US" dirty="0"/>
              <a:t>Computer Programming</a:t>
            </a:r>
          </a:p>
          <a:p>
            <a:pPr lvl="1"/>
            <a:r>
              <a:rPr lang="en-US" dirty="0"/>
              <a:t>Technology and Society</a:t>
            </a:r>
          </a:p>
          <a:p>
            <a:r>
              <a:rPr lang="en-US" b="1" dirty="0"/>
              <a:t>Computer Skills</a:t>
            </a:r>
          </a:p>
          <a:p>
            <a:pPr lvl="1"/>
            <a:r>
              <a:rPr lang="en-US" dirty="0"/>
              <a:t>Microsoft Excel</a:t>
            </a:r>
          </a:p>
          <a:p>
            <a:pPr lvl="1"/>
            <a:r>
              <a:rPr lang="en-US" dirty="0"/>
              <a:t>Microsoft Access</a:t>
            </a:r>
          </a:p>
          <a:p>
            <a:pPr lvl="1"/>
            <a:r>
              <a:rPr lang="en-US" dirty="0"/>
              <a:t>HTML</a:t>
            </a:r>
          </a:p>
          <a:p>
            <a:pPr lvl="1"/>
            <a:r>
              <a:rPr lang="en-US" dirty="0"/>
              <a:t>Python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4D763A9-E840-4ACD-B092-7D700D344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065650"/>
            <a:ext cx="3228952" cy="413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D3AC9A-7E21-424C-8671-7E024E7FF53C}"/>
              </a:ext>
            </a:extLst>
          </p:cNvPr>
          <p:cNvSpPr txBox="1"/>
          <p:nvPr/>
        </p:nvSpPr>
        <p:spPr>
          <a:xfrm>
            <a:off x="624445" y="1494241"/>
            <a:ext cx="789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CSIT100: Introduction to Computer Concepts</a:t>
            </a:r>
          </a:p>
        </p:txBody>
      </p:sp>
    </p:spTree>
    <p:extLst>
      <p:ext uri="{BB962C8B-B14F-4D97-AF65-F5344CB8AC3E}">
        <p14:creationId xmlns:p14="http://schemas.microsoft.com/office/powerpoint/2010/main" val="3376015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Type: Learn from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24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first=</a:t>
            </a:r>
            <a:r>
              <a:rPr lang="en-US" sz="2400" dirty="0">
                <a:solidFill>
                  <a:srgbClr val="E103F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"What's your first name?"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last=</a:t>
            </a:r>
            <a:r>
              <a:rPr lang="en-US" sz="2400" dirty="0">
                <a:solidFill>
                  <a:srgbClr val="E103F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"What's your last name?"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E103F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 "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dirty="0" err="1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first,last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E103F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"Hi "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,first,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"!"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12AE2-0235-418B-861E-681D465C1A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0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240"/>
          </a:solidFill>
        </p:spPr>
        <p:txBody>
          <a:bodyPr>
            <a:normAutofit/>
          </a:bodyPr>
          <a:lstStyle/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2+3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en-US" sz="2400" dirty="0">
              <a:solidFill>
                <a:srgbClr val="BBBDA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a=2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a=a+1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12AE2-0235-418B-861E-681D465C1AD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Data Type: Learn from Mistakes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240"/>
          </a:solidFill>
        </p:spPr>
        <p:txBody>
          <a:bodyPr>
            <a:normAutofit/>
          </a:bodyPr>
          <a:lstStyle/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width=</a:t>
            </a:r>
            <a:r>
              <a:rPr lang="en-US" sz="2400" dirty="0">
                <a:solidFill>
                  <a:srgbClr val="E103F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"Let's calculate the area of a rectangle. \n What's its width?"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height=</a:t>
            </a:r>
            <a:r>
              <a:rPr lang="en-US" sz="2400" dirty="0">
                <a:solidFill>
                  <a:srgbClr val="E103F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"And what's its height?"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width*height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12AE2-0235-418B-861E-681D465C1A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Type: Learn from Mistakes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240"/>
          </a:solidFill>
        </p:spPr>
        <p:txBody>
          <a:bodyPr>
            <a:normAutofit/>
          </a:bodyPr>
          <a:lstStyle/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solidFill>
                  <a:srgbClr val="E103F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>
                <a:solidFill>
                  <a:srgbClr val="03B7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area of your rectangle is: " 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width*height)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TypeError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can't multiply sequence by non-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type '</a:t>
            </a:r>
            <a:r>
              <a:rPr lang="en-US" sz="24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marL="685800" indent="-685800">
              <a:buNone/>
            </a:pPr>
            <a:endParaRPr lang="en-US" sz="2400" dirty="0">
              <a:solidFill>
                <a:srgbClr val="BBBDA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12AE2-0235-418B-861E-681D465C1AD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2692400" y="4043365"/>
            <a:ext cx="3886200" cy="1371600"/>
          </a:xfrm>
          <a:prstGeom prst="cloudCallout">
            <a:avLst>
              <a:gd name="adj1" fmla="val -53186"/>
              <a:gd name="adj2" fmla="val -66204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</a:rPr>
              <a:t>What's wrong??</a:t>
            </a:r>
          </a:p>
        </p:txBody>
      </p:sp>
    </p:spTree>
    <p:extLst>
      <p:ext uri="{BB962C8B-B14F-4D97-AF65-F5344CB8AC3E}">
        <p14:creationId xmlns:p14="http://schemas.microsoft.com/office/powerpoint/2010/main" val="40982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5F157-7EA2-4241-9DF4-B3F819E5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&amp; 3: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EE8D0D-EA5F-457F-B335-4B7536CFD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0788"/>
            <a:ext cx="2530624" cy="4605375"/>
          </a:xfrm>
        </p:spPr>
        <p:txBody>
          <a:bodyPr/>
          <a:lstStyle/>
          <a:p>
            <a:r>
              <a:rPr lang="en-US" dirty="0"/>
              <a:t>Build simple expressions </a:t>
            </a:r>
          </a:p>
          <a:p>
            <a:r>
              <a:rPr lang="en-US" dirty="0"/>
              <a:t>Use one main example for the next 3 labs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E2B3CB2-12CE-4D81-9D60-C986CFEA2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CFD9D8-11CC-4713-9822-1FC3C0F90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ADBC9D-755B-448A-89E5-D237E084F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839913"/>
            <a:ext cx="5715000" cy="428625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37148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7BBC-BDA3-4D6C-B787-91236840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A9F3E5-05D4-4D4E-8E02-B77398B530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72E19D-21E8-41B8-BBB7-78AEAF922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359945C-F7F9-403E-99BE-819CC281B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83309"/>
            <a:ext cx="6400800" cy="4800600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7196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834C1-E231-4892-8B85-CF4A90BC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(cont’d)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74C98CD-E786-4E2D-A3CB-5CAC485BB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925" y="2169410"/>
            <a:ext cx="6534150" cy="4057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DD9531-3635-498C-B66C-82CAE8B0F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C464267-A396-4383-83A1-CAC1C5FC163C}"/>
              </a:ext>
            </a:extLst>
          </p:cNvPr>
          <p:cNvSpPr/>
          <p:nvPr/>
        </p:nvSpPr>
        <p:spPr>
          <a:xfrm>
            <a:off x="611560" y="1546372"/>
            <a:ext cx="320504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Paystub.py, Version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633BF9-2352-4C89-9DCF-F0981596A0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8174E77-3A9C-48DD-8000-302F17B5F128}"/>
              </a:ext>
            </a:extLst>
          </p:cNvPr>
          <p:cNvSpPr txBox="1"/>
          <p:nvPr/>
        </p:nvSpPr>
        <p:spPr>
          <a:xfrm>
            <a:off x="1510104" y="5428786"/>
            <a:ext cx="612379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Frequently made mistake: name mismatch</a:t>
            </a:r>
          </a:p>
        </p:txBody>
      </p:sp>
    </p:spTree>
    <p:extLst>
      <p:ext uri="{BB962C8B-B14F-4D97-AF65-F5344CB8AC3E}">
        <p14:creationId xmlns:p14="http://schemas.microsoft.com/office/powerpoint/2010/main" val="7092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834C1-E231-4892-8B85-CF4A90BC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(cont’d)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C040A274-49CE-428C-A489-FBC7533DE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54950"/>
            <a:ext cx="8229600" cy="33370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DD9531-3635-498C-B66C-82CAE8B0F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5AA19FA-80B7-491F-97A2-88DE15574D01}"/>
              </a:ext>
            </a:extLst>
          </p:cNvPr>
          <p:cNvSpPr/>
          <p:nvPr/>
        </p:nvSpPr>
        <p:spPr>
          <a:xfrm>
            <a:off x="611560" y="1546372"/>
            <a:ext cx="320504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Paystub.py, Version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1185670-9CA1-48C8-A247-44A3E5E8F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84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Statements: </a:t>
            </a:r>
            <a:r>
              <a:rPr lang="en-US" i="1" dirty="0"/>
              <a:t>if-else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9"/>
            <a:ext cx="6121400" cy="1864532"/>
          </a:xfrm>
          <a:solidFill>
            <a:srgbClr val="002240"/>
          </a:solidFill>
        </p:spPr>
        <p:txBody>
          <a:bodyPr>
            <a:normAutofit/>
          </a:bodyPr>
          <a:lstStyle/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	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&lt;condition&gt;: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&lt;sequence of statements-1&gt;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B9364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685800" indent="-685800">
              <a:buNone/>
            </a:pPr>
            <a:r>
              <a:rPr lang="en-US" sz="2400" dirty="0">
                <a:solidFill>
                  <a:srgbClr val="BBBDA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&lt;sequence of statements-2&gt;</a:t>
            </a:r>
          </a:p>
          <a:p>
            <a:pPr marL="685800" indent="-685800">
              <a:buNone/>
            </a:pPr>
            <a:endParaRPr lang="en-US" sz="2400" dirty="0">
              <a:solidFill>
                <a:srgbClr val="BBBDA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85800" indent="-685800">
              <a:buNone/>
            </a:pPr>
            <a:endParaRPr lang="en-US" sz="2400" dirty="0">
              <a:solidFill>
                <a:srgbClr val="BBBDA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12AE2-0235-418B-861E-681D465C1A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Flowchart: Decision 6"/>
          <p:cNvSpPr/>
          <p:nvPr/>
        </p:nvSpPr>
        <p:spPr>
          <a:xfrm>
            <a:off x="1943100" y="3874302"/>
            <a:ext cx="2400300" cy="838200"/>
          </a:xfrm>
          <a:prstGeom prst="flowChartDecision">
            <a:avLst/>
          </a:prstGeom>
          <a:solidFill>
            <a:srgbClr val="00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condition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43400" y="3892405"/>
            <a:ext cx="3219988" cy="800219"/>
            <a:chOff x="4343400" y="3892405"/>
            <a:chExt cx="3219988" cy="800219"/>
          </a:xfrm>
        </p:grpSpPr>
        <p:sp>
          <p:nvSpPr>
            <p:cNvPr id="8" name="Flowchart: Process 7"/>
            <p:cNvSpPr/>
            <p:nvPr/>
          </p:nvSpPr>
          <p:spPr>
            <a:xfrm>
              <a:off x="5734588" y="4016093"/>
              <a:ext cx="1828800" cy="533400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2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240"/>
                  </a:solidFill>
                  <a:latin typeface="Arial Narrow" panose="020B0606020202030204" pitchFamily="34" charset="0"/>
                </a:rPr>
                <a:t>statements-1</a:t>
              </a:r>
            </a:p>
          </p:txBody>
        </p:sp>
        <p:cxnSp>
          <p:nvCxnSpPr>
            <p:cNvPr id="15" name="Straight Arrow Connector 14"/>
            <p:cNvCxnSpPr>
              <a:stCxn id="7" idx="3"/>
              <a:endCxn id="8" idx="1"/>
            </p:cNvCxnSpPr>
            <p:nvPr/>
          </p:nvCxnSpPr>
          <p:spPr>
            <a:xfrm flipV="1">
              <a:off x="4343400" y="4282793"/>
              <a:ext cx="1391188" cy="10609"/>
            </a:xfrm>
            <a:prstGeom prst="straightConnector1">
              <a:avLst/>
            </a:prstGeom>
            <a:ln w="25400">
              <a:solidFill>
                <a:srgbClr val="00224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363133" y="3892405"/>
              <a:ext cx="118333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Yes</a:t>
              </a:r>
            </a:p>
            <a:p>
              <a:pPr algn="ctr"/>
              <a:r>
                <a:rPr lang="en-US" dirty="0"/>
                <a:t>(TRUE)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228850" y="4712502"/>
            <a:ext cx="2152067" cy="1312851"/>
            <a:chOff x="2228850" y="4712502"/>
            <a:chExt cx="2152067" cy="1312851"/>
          </a:xfrm>
        </p:grpSpPr>
        <p:sp>
          <p:nvSpPr>
            <p:cNvPr id="9" name="Flowchart: Process 8"/>
            <p:cNvSpPr/>
            <p:nvPr/>
          </p:nvSpPr>
          <p:spPr>
            <a:xfrm>
              <a:off x="2228850" y="5491953"/>
              <a:ext cx="1828800" cy="533400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22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240"/>
                  </a:solidFill>
                  <a:latin typeface="Arial Narrow" panose="020B0606020202030204" pitchFamily="34" charset="0"/>
                </a:rPr>
                <a:t>statements-2</a:t>
              </a:r>
            </a:p>
          </p:txBody>
        </p:sp>
        <p:cxnSp>
          <p:nvCxnSpPr>
            <p:cNvPr id="17" name="Straight Arrow Connector 16"/>
            <p:cNvCxnSpPr>
              <a:stCxn id="7" idx="2"/>
              <a:endCxn id="9" idx="0"/>
            </p:cNvCxnSpPr>
            <p:nvPr/>
          </p:nvCxnSpPr>
          <p:spPr>
            <a:xfrm>
              <a:off x="3143250" y="4712502"/>
              <a:ext cx="0" cy="779451"/>
            </a:xfrm>
            <a:prstGeom prst="straightConnector1">
              <a:avLst/>
            </a:prstGeom>
            <a:ln w="25400">
              <a:solidFill>
                <a:srgbClr val="00224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623961" y="4800487"/>
              <a:ext cx="175695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/>
                <a:t>No</a:t>
              </a:r>
              <a:r>
                <a:rPr lang="en-US" dirty="0"/>
                <a:t> (FALSE)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737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PayStub: With Control Statements, Comments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51706"/>
            <a:ext cx="8229600" cy="314357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12AE2-0235-418B-861E-681D465C1A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429000"/>
            <a:ext cx="8229600" cy="121920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3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DF65ED-CDCC-4275-987C-AADDE808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Background (Fall 2018)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FD3129-D161-4256-ABA1-3E0AE65C2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639EDF-3B4F-4BBB-8E08-A55CAB543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76DCBEB1-FF2E-4971-B1F9-FFC4603D9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" y="1499363"/>
            <a:ext cx="7909560" cy="522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59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5635C-ABD3-4190-9992-229CDB10D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on MindTap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9F8D7E-E101-48EE-9FD2-C821A06DF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interactive environment for students to practice</a:t>
            </a:r>
          </a:p>
          <a:p>
            <a:r>
              <a:rPr lang="en-US" dirty="0">
                <a:hlinkClick r:id="rId3" tooltip="MindTap Login"/>
              </a:rPr>
              <a:t>MindTap Login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FCCA9B5-48ED-4440-9B79-A9540D5074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39EDF2-5646-43CC-97F2-CEB8C62D0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77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7C8B35-5B37-472C-93B0-D714EF6C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15D7D5-6DDC-43E7-B061-B3BDF0348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 = expression (not used to the concept)</a:t>
            </a:r>
          </a:p>
          <a:p>
            <a:r>
              <a:rPr lang="en-US" dirty="0"/>
              <a:t>Errors caused by typos (Suggested to use Copy/Paste)</a:t>
            </a:r>
          </a:p>
          <a:p>
            <a:r>
              <a:rPr lang="en-US" dirty="0"/>
              <a:t>Data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802E74-4CC2-4BA2-970A-031067CF5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ED8061-9E13-4F14-9389-C0B99A835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3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6C031-10B4-4552-BC43-FA2E8BA8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Background (Spring 2019)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4C3AECD-1728-4C87-AEE0-812CEDFE9A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25" y="1520824"/>
            <a:ext cx="7912150" cy="506253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EEE7C2-BBEB-4F3C-A12D-FFA8F528FB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C5A0F6-554E-4D99-9148-C5499C2F7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4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4102D-8242-475C-9B98-7AA5B12D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Computer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DD6715-7738-487F-96A8-7574D2AF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Microsoft Word: ~ 75%</a:t>
            </a:r>
          </a:p>
          <a:p>
            <a:r>
              <a:rPr lang="en-US" dirty="0"/>
              <a:t>Microsoft PowerPoint: ~ 50%</a:t>
            </a:r>
          </a:p>
          <a:p>
            <a:r>
              <a:rPr lang="en-US" dirty="0"/>
              <a:t>Image Processing: 5 ~ 10%</a:t>
            </a:r>
          </a:p>
          <a:p>
            <a:r>
              <a:rPr lang="en-US" dirty="0"/>
              <a:t>Microsoft Excel: 5 ~ 20%</a:t>
            </a:r>
          </a:p>
          <a:p>
            <a:r>
              <a:rPr lang="en-US" dirty="0"/>
              <a:t>Microsoft Access: 0%</a:t>
            </a:r>
          </a:p>
          <a:p>
            <a:r>
              <a:rPr lang="en-US" dirty="0"/>
              <a:t>Programming: 0%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6BB1A29-DDC5-4DD8-801E-226F322E2E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20F730-0BC4-4BC6-AE86-6560B5A51B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1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08FEFF-16D4-460A-BA4C-BBD0EDFE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Labs: Contents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29B4812-06C5-4093-A04B-846A7B69A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Excel</a:t>
            </a:r>
            <a:r>
              <a:rPr lang="en-US" dirty="0"/>
              <a:t>: Worksheet formatting, formulas and functions, cell reference, charts</a:t>
            </a:r>
          </a:p>
          <a:p>
            <a:r>
              <a:rPr lang="en-US" b="1" dirty="0"/>
              <a:t>Access</a:t>
            </a:r>
            <a:r>
              <a:rPr lang="en-US" dirty="0"/>
              <a:t>: Tables, relationships, queries</a:t>
            </a:r>
          </a:p>
          <a:p>
            <a:r>
              <a:rPr lang="en-US" b="1" dirty="0"/>
              <a:t>HTML</a:t>
            </a:r>
            <a:r>
              <a:rPr lang="en-US" dirty="0"/>
              <a:t>: Tags (formatting, hyperlink)</a:t>
            </a:r>
          </a:p>
          <a:p>
            <a:r>
              <a:rPr lang="en-US" b="1" dirty="0"/>
              <a:t>Python</a:t>
            </a:r>
            <a:r>
              <a:rPr lang="en-US" dirty="0"/>
              <a:t>: Variables, expression and data type, selection control, repetition control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EF4A6D-87F2-49A5-956D-35B4724BD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9EFCE4-8A7A-4F8C-B3D3-51CED11A9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922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08FEFF-16D4-460A-BA4C-BBD0EDFE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Labs: Approach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29B4812-06C5-4093-A04B-846A7B69A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activities: Use real applications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Homework: Use MindTap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EF4A6D-87F2-49A5-956D-35B4724BD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9EFCE4-8A7A-4F8C-B3D3-51CED11A9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11A659-D0C4-4E10-912D-313B306E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065060"/>
            <a:ext cx="852894" cy="859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968BBF-66F7-464F-9733-BF0C4C6E8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065060"/>
            <a:ext cx="866876" cy="859885"/>
          </a:xfrm>
          <a:prstGeom prst="rect">
            <a:avLst/>
          </a:prstGeom>
        </p:spPr>
      </p:pic>
      <p:pic>
        <p:nvPicPr>
          <p:cNvPr id="2050" name="Picture 2" descr="Image result for idle icon">
            <a:extLst>
              <a:ext uri="{FF2B5EF4-FFF2-40B4-BE49-F238E27FC236}">
                <a16:creationId xmlns:a16="http://schemas.microsoft.com/office/drawing/2014/main" xmlns="" id="{A0DEB593-C8EF-4C10-9B73-313204E3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77" y="2056516"/>
            <a:ext cx="859885" cy="85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rome icon">
            <a:extLst>
              <a:ext uri="{FF2B5EF4-FFF2-40B4-BE49-F238E27FC236}">
                <a16:creationId xmlns:a16="http://schemas.microsoft.com/office/drawing/2014/main" xmlns="" id="{8A525068-CDC5-44E3-9D7F-C1F826EE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78" y="1956357"/>
            <a:ext cx="1077290" cy="107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DAC9DD-2D05-4813-B183-D89C5F3E7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3424963"/>
            <a:ext cx="427974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1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08FEFF-16D4-460A-BA4C-BBD0EDFE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Build Concepts and Skills around One Major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29B4812-06C5-4093-A04B-846A7B69A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170" y="1520788"/>
            <a:ext cx="3384376" cy="4605375"/>
          </a:xfrm>
        </p:spPr>
        <p:txBody>
          <a:bodyPr/>
          <a:lstStyle/>
          <a:p>
            <a:r>
              <a:rPr lang="en-US" dirty="0"/>
              <a:t>Practice around one major task and a few smaller tasks</a:t>
            </a:r>
          </a:p>
          <a:p>
            <a:r>
              <a:rPr lang="en-US" dirty="0"/>
              <a:t>Lab 1: spreadsheet basics</a:t>
            </a:r>
          </a:p>
          <a:p>
            <a:r>
              <a:rPr lang="en-US" dirty="0"/>
              <a:t>Lab 2 &amp; 3: formulas and functions</a:t>
            </a:r>
          </a:p>
          <a:p>
            <a:r>
              <a:rPr lang="en-US" dirty="0"/>
              <a:t>Lab 4: cell reference</a:t>
            </a:r>
          </a:p>
          <a:p>
            <a:r>
              <a:rPr lang="en-US" dirty="0"/>
              <a:t>Lab 5: charts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EF4A6D-87F2-49A5-956D-35B4724BDB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CCCCNJ Coference April 12, 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9EFCE4-8A7A-4F8C-B3D3-51CED11A9F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70C209-EA03-48F9-820C-108C5D54F1B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DAC9DD-2D05-4813-B183-D89C5F3E7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2" y="1628800"/>
            <a:ext cx="5125738" cy="37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9031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19501</TotalTime>
  <Words>924</Words>
  <Application>Microsoft Office PowerPoint</Application>
  <PresentationFormat>On-screen Show (4:3)</PresentationFormat>
  <Paragraphs>221</Paragraphs>
  <Slides>41</Slides>
  <Notes>1</Notes>
  <HiddenSlides>3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ＭＳ Ｐゴシック</vt:lpstr>
      <vt:lpstr>Arial</vt:lpstr>
      <vt:lpstr>Arial Narrow</vt:lpstr>
      <vt:lpstr>Arial Rounded MT Bold</vt:lpstr>
      <vt:lpstr>Calibri</vt:lpstr>
      <vt:lpstr>Corbel</vt:lpstr>
      <vt:lpstr>Courier New</vt:lpstr>
      <vt:lpstr>Ebrima</vt:lpstr>
      <vt:lpstr>Times New Roman</vt:lpstr>
      <vt:lpstr>2_Custom Design</vt:lpstr>
      <vt:lpstr>PowerPoint Presentation</vt:lpstr>
      <vt:lpstr>Outline</vt:lpstr>
      <vt:lpstr>Course Contents and Learning Objectives</vt:lpstr>
      <vt:lpstr>Student Background (Fall 2018)</vt:lpstr>
      <vt:lpstr>Student Background (Spring 2019)</vt:lpstr>
      <vt:lpstr>Student Computer Background</vt:lpstr>
      <vt:lpstr>Computer Labs: Contents</vt:lpstr>
      <vt:lpstr>Computer Labs: Approach</vt:lpstr>
      <vt:lpstr>Build Concepts and Skills around One Major Example</vt:lpstr>
      <vt:lpstr>Lab 1: Spreadsheet Basics</vt:lpstr>
      <vt:lpstr>Lab 2 &amp; 3: Formulas and Functions</vt:lpstr>
      <vt:lpstr>Lab 4: Cell Reference</vt:lpstr>
      <vt:lpstr>Lab 5: Excel Charts</vt:lpstr>
      <vt:lpstr>Lab 5: Excel Charts (cont’d)</vt:lpstr>
      <vt:lpstr>Conditional Formatting</vt:lpstr>
      <vt:lpstr>Teaching Programming Concepts</vt:lpstr>
      <vt:lpstr>Prepare Students with Basic Programming Approach (cont’d)</vt:lpstr>
      <vt:lpstr>Prepare Students with Basic Programming Approach</vt:lpstr>
      <vt:lpstr>Prepare Students with Basic Programming Approach (cont’d)</vt:lpstr>
      <vt:lpstr>Prepare Students with Basic Programming Approach (cont’d)</vt:lpstr>
      <vt:lpstr>Approach to Learning Python</vt:lpstr>
      <vt:lpstr>Python: Contents </vt:lpstr>
      <vt:lpstr>Python: Lab Design</vt:lpstr>
      <vt:lpstr>Example: Python</vt:lpstr>
      <vt:lpstr>Example: Python</vt:lpstr>
      <vt:lpstr>Example: Another Python</vt:lpstr>
      <vt:lpstr>Example: Another Python</vt:lpstr>
      <vt:lpstr>Python: Approach</vt:lpstr>
      <vt:lpstr>Lab 1: Introduction</vt:lpstr>
      <vt:lpstr>Data Type: Learn from Mistakes</vt:lpstr>
      <vt:lpstr>IDLE</vt:lpstr>
      <vt:lpstr>Data Type: Learn from Mistakes (cont’d)</vt:lpstr>
      <vt:lpstr>Data Type: Learn from Mistakes (cont’d)</vt:lpstr>
      <vt:lpstr>Lab 2 &amp; 3: Expressions</vt:lpstr>
      <vt:lpstr>Expressions</vt:lpstr>
      <vt:lpstr>Expressions (cont’d)</vt:lpstr>
      <vt:lpstr>Expressions (cont’d)</vt:lpstr>
      <vt:lpstr>Control Statements: if-else</vt:lpstr>
      <vt:lpstr>PayStub: With Control Statements, Comments</vt:lpstr>
      <vt:lpstr>Python on MindTap</vt:lpstr>
      <vt:lpstr>Issues</vt:lpstr>
    </vt:vector>
  </TitlesOfParts>
  <Company>Course Technology/Thomson 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Morley</dc:creator>
  <cp:lastModifiedBy>Nick Picioccio</cp:lastModifiedBy>
  <cp:revision>1442</cp:revision>
  <cp:lastPrinted>2017-08-24T15:50:46Z</cp:lastPrinted>
  <dcterms:created xsi:type="dcterms:W3CDTF">2001-10-31T20:12:47Z</dcterms:created>
  <dcterms:modified xsi:type="dcterms:W3CDTF">2019-06-02T21:06:50Z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