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75" r:id="rId8"/>
    <p:sldId id="261" r:id="rId9"/>
    <p:sldId id="271" r:id="rId10"/>
    <p:sldId id="272" r:id="rId11"/>
    <p:sldId id="277" r:id="rId12"/>
    <p:sldId id="262" r:id="rId13"/>
    <p:sldId id="265" r:id="rId14"/>
    <p:sldId id="263" r:id="rId15"/>
    <p:sldId id="264" r:id="rId16"/>
    <p:sldId id="266" r:id="rId17"/>
    <p:sldId id="267" r:id="rId18"/>
    <p:sldId id="268" r:id="rId19"/>
    <p:sldId id="269" r:id="rId20"/>
    <p:sldId id="273" r:id="rId21"/>
    <p:sldId id="274" r:id="rId22"/>
    <p:sldId id="270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4EF2C-7494-4164-A790-778A828F891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93533-C110-412F-A712-693AA862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6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2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9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1650" y="912813"/>
            <a:ext cx="1943100" cy="5183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2350" y="912813"/>
            <a:ext cx="5676900" cy="51831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44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6C9AC-9FD9-4A97-BB2F-D396FD88AB70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FF028-6578-4CD1-A80C-2B77FFA809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406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C40C-510A-4F52-AAD6-869B703D0CC4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474EF-D19C-4FBA-8903-8BF3ED793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907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22F4-9318-4535-9F12-23AA643788AB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E9BFD-B6E2-46C8-9C79-A78915A95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029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85F22-C510-4F5F-BEE3-880933028D04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10128-83E4-4E27-9106-C08CDC1E0D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219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A118D-B45F-4D78-94C6-006F3640709C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BF62B-087D-482B-A023-4C1F4C1E93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494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F90C0-E4AB-4D45-8D55-F68C3A7C3583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6A2CE-2963-4BC7-BB60-0A1295E0E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967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8F36-F35E-468A-B3E7-C3B99938DF24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D4EF-E83B-4C83-8AEC-2A8D1D662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990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D08C5-CC30-4154-BA4E-1DB42E906DBB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345F5-513F-4D14-9F3E-2A6D0F4615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8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75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622D-5FB8-4295-B00C-5550E763DA14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7B571-5102-4CD0-875E-F93817716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218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EC66E-957B-4767-88E3-08E1E1A555DB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5B287-D2A2-49EE-BDB2-EDC40CAA47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271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3F56B-13DD-4D75-9734-DA6ABD4D8D56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FA1F6-F3EF-4A2F-A5D4-8A3461A64E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93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859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235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1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05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72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5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2350" y="912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23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6073775"/>
            <a:ext cx="9144000" cy="795338"/>
          </a:xfrm>
          <a:prstGeom prst="rect">
            <a:avLst/>
          </a:prstGeom>
          <a:solidFill>
            <a:srgbClr val="C8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7" descr="NJIT_C_SD3_ko.eps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149975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37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pitchFamily="-101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pitchFamily="-101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pitchFamily="-101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pitchFamily="-101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pitchFamily="-101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pitchFamily="-101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pitchFamily="-101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pitchFamily="-101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4BA5CFE5-4905-43C6-A5F5-EF0E3580AEBF}" type="datetime1">
              <a:rPr lang="en-US" altLang="en-US"/>
              <a:pPr>
                <a:defRPr/>
              </a:pPr>
              <a:t>6/2/2019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25F5967-66F2-4C88-AB8E-5ED0618E9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32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101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101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10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10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10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pitchFamily="-10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774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Solving and </a:t>
            </a:r>
            <a:br>
              <a:rPr lang="en-US" dirty="0" smtClean="0"/>
            </a:br>
            <a:r>
              <a:rPr lang="en-US" dirty="0" smtClean="0"/>
              <a:t>"First Computer Language" Learning:</a:t>
            </a:r>
            <a:br>
              <a:rPr lang="en-US" dirty="0" smtClean="0"/>
            </a:br>
            <a:r>
              <a:rPr lang="en-US" dirty="0" smtClean="0"/>
              <a:t>Two Sides of the same Coin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/>
          <a:lstStyle/>
          <a:p>
            <a:r>
              <a:rPr lang="en-US" sz="2800" i="1" dirty="0" smtClean="0">
                <a:solidFill>
                  <a:schemeClr val="tx1"/>
                </a:solidFill>
              </a:rPr>
              <a:t>An Opinion </a:t>
            </a:r>
            <a:r>
              <a:rPr lang="en-US" sz="2800" i="1" smtClean="0">
                <a:solidFill>
                  <a:schemeClr val="tx1"/>
                </a:solidFill>
              </a:rPr>
              <a:t>Piece</a:t>
            </a:r>
            <a:r>
              <a:rPr lang="en-US" sz="2800" smtClean="0">
                <a:solidFill>
                  <a:schemeClr val="tx1"/>
                </a:solidFill>
              </a:rPr>
              <a:t>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James Geller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Professor and Associate Dean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New Jersey Institute of Technology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0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Side Remark:</a:t>
            </a:r>
            <a:br>
              <a:rPr lang="en-US" dirty="0" smtClean="0"/>
            </a:br>
            <a:r>
              <a:rPr lang="en-US" dirty="0" smtClean="0"/>
              <a:t>The only other term misused…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only other term misused as much as “problem solving” in science is </a:t>
            </a:r>
            <a:r>
              <a:rPr lang="en-US" sz="2400" i="1" dirty="0" smtClean="0">
                <a:solidFill>
                  <a:srgbClr val="FF0000"/>
                </a:solidFill>
              </a:rPr>
              <a:t>model</a:t>
            </a:r>
            <a:r>
              <a:rPr lang="en-US" sz="2400" i="1" dirty="0" smtClean="0"/>
              <a:t>.</a:t>
            </a:r>
          </a:p>
          <a:p>
            <a:r>
              <a:rPr lang="en-US" sz="2400" dirty="0" smtClean="0"/>
              <a:t>A model can be a </a:t>
            </a:r>
            <a:r>
              <a:rPr lang="en-US" sz="2400" b="1" dirty="0" smtClean="0">
                <a:solidFill>
                  <a:srgbClr val="FF0000"/>
                </a:solidFill>
              </a:rPr>
              <a:t>mouse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used for testing a cancer drug.</a:t>
            </a:r>
          </a:p>
          <a:p>
            <a:r>
              <a:rPr lang="en-US" sz="2400" dirty="0" smtClean="0"/>
              <a:t>Or a model can be a </a:t>
            </a:r>
            <a:r>
              <a:rPr lang="en-US" sz="2400" b="1" dirty="0" smtClean="0">
                <a:solidFill>
                  <a:srgbClr val="FF0000"/>
                </a:solidFill>
              </a:rPr>
              <a:t>differential equation </a:t>
            </a:r>
            <a:r>
              <a:rPr lang="en-US" sz="2400" dirty="0" smtClean="0"/>
              <a:t>modeling a fluid flow.</a:t>
            </a:r>
          </a:p>
          <a:p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object data models</a:t>
            </a:r>
            <a:r>
              <a:rPr lang="en-US" sz="2400" dirty="0" smtClean="0"/>
              <a:t>, or, or, or… it does not end.</a:t>
            </a:r>
          </a:p>
          <a:p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/>
              <a:t>Or someone wearing clothes on a runway.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r>
              <a:rPr lang="en-US" sz="2400" dirty="0" smtClean="0">
                <a:sym typeface="Wingdings" panose="05000000000000000000" pitchFamily="2" charset="2"/>
              </a:rPr>
              <a:t> but that is not in the domain of science.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350" y="533400"/>
            <a:ext cx="7772400" cy="1143000"/>
          </a:xfrm>
        </p:spPr>
        <p:txBody>
          <a:bodyPr/>
          <a:lstStyle/>
          <a:p>
            <a:r>
              <a:rPr lang="en-US" dirty="0" smtClean="0"/>
              <a:t>Here is what we are really doing as CS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After teaching the most </a:t>
            </a:r>
            <a:r>
              <a:rPr lang="en-US" sz="2400" i="1" dirty="0" smtClean="0"/>
              <a:t>basic </a:t>
            </a:r>
            <a:r>
              <a:rPr lang="en-US" sz="2400" dirty="0" smtClean="0"/>
              <a:t>basics (the </a:t>
            </a:r>
            <a:r>
              <a:rPr lang="en-US" sz="2400" dirty="0" smtClean="0">
                <a:solidFill>
                  <a:srgbClr val="FF0000"/>
                </a:solidFill>
              </a:rPr>
              <a:t>editor</a:t>
            </a:r>
            <a:r>
              <a:rPr lang="en-US" sz="2400" dirty="0" smtClean="0"/>
              <a:t>, variables, values, programs, execution)…</a:t>
            </a:r>
          </a:p>
          <a:p>
            <a:r>
              <a:rPr lang="en-US" sz="2400" dirty="0" smtClean="0"/>
              <a:t>We are teaching our students to solve ONE problem at a time.</a:t>
            </a:r>
          </a:p>
          <a:p>
            <a:r>
              <a:rPr lang="en-US" sz="2400" dirty="0" smtClean="0"/>
              <a:t>We chose a problem for which </a:t>
            </a:r>
            <a:r>
              <a:rPr lang="en-US" sz="2400" dirty="0" smtClean="0">
                <a:solidFill>
                  <a:srgbClr val="FF0000"/>
                </a:solidFill>
              </a:rPr>
              <a:t>N+1 tools </a:t>
            </a:r>
            <a:r>
              <a:rPr lang="en-US" sz="2400" dirty="0" smtClean="0"/>
              <a:t>are necessary.</a:t>
            </a:r>
          </a:p>
          <a:p>
            <a:r>
              <a:rPr lang="en-US" sz="2400" dirty="0" smtClean="0"/>
              <a:t>And if the teachers teach well and the students learn well, the students </a:t>
            </a:r>
            <a:r>
              <a:rPr lang="en-US" sz="2400" dirty="0" smtClean="0">
                <a:solidFill>
                  <a:srgbClr val="FF0000"/>
                </a:solidFill>
              </a:rPr>
              <a:t>already know N tools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And we are using the new problem to motivate and </a:t>
            </a:r>
            <a:r>
              <a:rPr lang="en-US" sz="2400" dirty="0" smtClean="0">
                <a:solidFill>
                  <a:srgbClr val="FF0000"/>
                </a:solidFill>
              </a:rPr>
              <a:t>teach the one (+1) missing </a:t>
            </a:r>
            <a:r>
              <a:rPr lang="en-US" sz="2400" dirty="0" smtClean="0"/>
              <a:t>tool.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no point to teach solving a problem that requires N+3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350" y="228600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There is no point in teaching students </a:t>
            </a:r>
            <a:r>
              <a:rPr lang="en-US" sz="2400" dirty="0" smtClean="0">
                <a:solidFill>
                  <a:srgbClr val="FF0000"/>
                </a:solidFill>
              </a:rPr>
              <a:t>recursive tree traversal</a:t>
            </a:r>
            <a:r>
              <a:rPr lang="en-US" sz="2400" dirty="0" smtClean="0"/>
              <a:t> if they have never heard of </a:t>
            </a:r>
            <a:r>
              <a:rPr lang="en-US" sz="2400" dirty="0" smtClean="0">
                <a:solidFill>
                  <a:srgbClr val="FF0000"/>
                </a:solidFill>
              </a:rPr>
              <a:t>recursion</a:t>
            </a:r>
            <a:r>
              <a:rPr lang="en-US" sz="2400" dirty="0" smtClean="0"/>
              <a:t>, have never heard of </a:t>
            </a:r>
            <a:r>
              <a:rPr lang="en-US" sz="2400" dirty="0" smtClean="0">
                <a:solidFill>
                  <a:srgbClr val="FF0000"/>
                </a:solidFill>
              </a:rPr>
              <a:t>trees</a:t>
            </a:r>
            <a:r>
              <a:rPr lang="en-US" sz="2400" dirty="0" smtClean="0"/>
              <a:t> and have never even heard of </a:t>
            </a:r>
            <a:r>
              <a:rPr lang="en-US" sz="2400" dirty="0" smtClean="0">
                <a:solidFill>
                  <a:srgbClr val="FF0000"/>
                </a:solidFill>
              </a:rPr>
              <a:t>pointers </a:t>
            </a:r>
            <a:r>
              <a:rPr lang="en-US" sz="2400" dirty="0" smtClean="0"/>
              <a:t>(whatever pointers may be called nowadays).</a:t>
            </a:r>
          </a:p>
          <a:p>
            <a:r>
              <a:rPr lang="en-US" sz="2400" dirty="0" smtClean="0"/>
              <a:t>This would be teaching a problem that requires </a:t>
            </a:r>
            <a:r>
              <a:rPr lang="en-US" sz="2400" dirty="0" smtClean="0">
                <a:solidFill>
                  <a:srgbClr val="FF0000"/>
                </a:solidFill>
              </a:rPr>
              <a:t>N+3</a:t>
            </a:r>
            <a:r>
              <a:rPr lang="en-US" sz="2400" dirty="0" smtClean="0"/>
              <a:t> tools.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should we do in the day-to-day struggle of teaching?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sz="2400" dirty="0" smtClean="0"/>
              <a:t>So basically we have two choices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1: Language-Oriented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introduce the </a:t>
            </a:r>
            <a:r>
              <a:rPr lang="en-US" sz="2400" dirty="0" smtClean="0">
                <a:solidFill>
                  <a:srgbClr val="FF0000"/>
                </a:solidFill>
              </a:rPr>
              <a:t>new programming tool </a:t>
            </a:r>
            <a:r>
              <a:rPr lang="en-US" sz="2400" dirty="0" smtClean="0"/>
              <a:t>by name.</a:t>
            </a:r>
          </a:p>
          <a:p>
            <a:r>
              <a:rPr lang="en-US" sz="2400" dirty="0" smtClean="0"/>
              <a:t>This can be a storage tool (“array”) or a processing tool (“while loop”).</a:t>
            </a:r>
          </a:p>
          <a:p>
            <a:r>
              <a:rPr lang="en-US" sz="2400" dirty="0" smtClean="0"/>
              <a:t>We explain the </a:t>
            </a:r>
            <a:r>
              <a:rPr lang="en-US" sz="2400" dirty="0" smtClean="0">
                <a:solidFill>
                  <a:srgbClr val="FF0000"/>
                </a:solidFill>
              </a:rPr>
              <a:t>syntax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We explain the “</a:t>
            </a:r>
            <a:r>
              <a:rPr lang="en-US" sz="2400" dirty="0" smtClean="0">
                <a:solidFill>
                  <a:srgbClr val="FF0000"/>
                </a:solidFill>
              </a:rPr>
              <a:t>what the tool does</a:t>
            </a:r>
            <a:r>
              <a:rPr lang="en-US" sz="2400" dirty="0" smtClean="0"/>
              <a:t>,” (please don’t scare people with the word </a:t>
            </a:r>
            <a:r>
              <a:rPr lang="en-US" sz="2400" dirty="0" err="1" smtClean="0"/>
              <a:t>seman</a:t>
            </a:r>
            <a:r>
              <a:rPr lang="en-US" sz="2400" dirty="0" smtClean="0"/>
              <a:t>**</a:t>
            </a:r>
            <a:r>
              <a:rPr lang="en-US" sz="2400" dirty="0" err="1" smtClean="0"/>
              <a:t>cs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Then we show how to </a:t>
            </a:r>
            <a:r>
              <a:rPr lang="en-US" sz="2400" b="1" dirty="0" smtClean="0">
                <a:solidFill>
                  <a:srgbClr val="FF0000"/>
                </a:solidFill>
              </a:rPr>
              <a:t>solve a problem that requires the new tool. </a:t>
            </a:r>
            <a:r>
              <a:rPr lang="en-US" sz="2400" dirty="0" smtClean="0"/>
              <a:t>That N+1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 tool. Assuming the students know the previous N tools.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2813"/>
            <a:ext cx="8261350" cy="1143000"/>
          </a:xfrm>
        </p:spPr>
        <p:txBody>
          <a:bodyPr/>
          <a:lstStyle/>
          <a:p>
            <a:r>
              <a:rPr lang="en-US" dirty="0" smtClean="0"/>
              <a:t>Choice 2: Problem Solving-Oriented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introduce the </a:t>
            </a:r>
            <a:r>
              <a:rPr lang="en-US" sz="2400" dirty="0" smtClean="0">
                <a:solidFill>
                  <a:srgbClr val="FF0000"/>
                </a:solidFill>
              </a:rPr>
              <a:t>problem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let the students speculate which of the tools they already know they can use.</a:t>
            </a:r>
          </a:p>
          <a:p>
            <a:r>
              <a:rPr lang="en-US" sz="2400" dirty="0" smtClean="0"/>
              <a:t>We give them feedback.</a:t>
            </a:r>
          </a:p>
          <a:p>
            <a:r>
              <a:rPr lang="en-US" sz="2400" dirty="0" smtClean="0"/>
              <a:t>We introduce the missing tool.  The +1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tool.</a:t>
            </a:r>
          </a:p>
          <a:p>
            <a:r>
              <a:rPr lang="en-US" sz="2400" dirty="0" smtClean="0"/>
              <a:t>We show them how to solve the problem with N+1 tools.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Humble </a:t>
            </a:r>
            <a:r>
              <a:rPr lang="en-US" dirty="0"/>
              <a:t>O</a:t>
            </a:r>
            <a:r>
              <a:rPr lang="en-US" dirty="0" smtClean="0"/>
              <a:t>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 firmly believe that Choice 2 is the right choice.</a:t>
            </a:r>
          </a:p>
          <a:p>
            <a:r>
              <a:rPr lang="en-US" sz="2400" dirty="0" smtClean="0"/>
              <a:t>But you cannot learn problem solving without learning the tools </a:t>
            </a:r>
            <a:r>
              <a:rPr lang="en-US" sz="2400" dirty="0" smtClean="0">
                <a:solidFill>
                  <a:srgbClr val="FF0000"/>
                </a:solidFill>
              </a:rPr>
              <a:t>in close synchronicity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You need hammer and nail for the wooden wall. Start with this, it is simpler.</a:t>
            </a:r>
          </a:p>
          <a:p>
            <a:r>
              <a:rPr lang="en-US" sz="2400" dirty="0" smtClean="0"/>
              <a:t>You need drill, anchor, hook and screw for the plasterboard wall. Do this later.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2 is what we are doing at NJIT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24" y="2241550"/>
            <a:ext cx="77724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According to an interview that I held with an </a:t>
            </a:r>
            <a:r>
              <a:rPr lang="en-US" sz="2400" dirty="0" smtClean="0">
                <a:solidFill>
                  <a:srgbClr val="FF0000"/>
                </a:solidFill>
              </a:rPr>
              <a:t>Award Winning</a:t>
            </a:r>
            <a:r>
              <a:rPr lang="en-US" sz="2400" dirty="0" smtClean="0"/>
              <a:t> CS 100 (Introduction to Computing with Python) </a:t>
            </a:r>
            <a:r>
              <a:rPr lang="en-US" sz="2400" dirty="0" smtClean="0">
                <a:solidFill>
                  <a:srgbClr val="FF0000"/>
                </a:solidFill>
              </a:rPr>
              <a:t>Instructor</a:t>
            </a:r>
            <a:r>
              <a:rPr lang="en-US" sz="2400" dirty="0" smtClean="0"/>
              <a:t> this is pretty exactly what she is doing.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problem comes first </a:t>
            </a:r>
            <a:r>
              <a:rPr lang="en-US" sz="2400" dirty="0" smtClean="0"/>
              <a:t>and motivates the tool. </a:t>
            </a:r>
          </a:p>
          <a:p>
            <a:r>
              <a:rPr lang="en-US" sz="2400" dirty="0" smtClean="0"/>
              <a:t>But there is no learning of “abstract problem solving skills.”</a:t>
            </a:r>
          </a:p>
          <a:p>
            <a:r>
              <a:rPr lang="en-US" sz="2400" dirty="0" smtClean="0"/>
              <a:t>You solve a </a:t>
            </a:r>
            <a:r>
              <a:rPr lang="en-US" sz="2400" dirty="0" smtClean="0">
                <a:solidFill>
                  <a:srgbClr val="FF0000"/>
                </a:solidFill>
              </a:rPr>
              <a:t>sequence </a:t>
            </a:r>
            <a:r>
              <a:rPr lang="en-US" sz="2400" dirty="0" smtClean="0"/>
              <a:t>of WELL CHOSEN problems requiring more and more powerful tools.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Worrying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Stop worrying “Am I teaching Problem Solving”?  You are. </a:t>
            </a:r>
          </a:p>
          <a:p>
            <a:r>
              <a:rPr lang="en-US" sz="2400" dirty="0" smtClean="0"/>
              <a:t>(In my opinion, and I know people who might disagree) </a:t>
            </a:r>
            <a:r>
              <a:rPr lang="en-US" sz="2400" dirty="0" smtClean="0">
                <a:solidFill>
                  <a:srgbClr val="FF0000"/>
                </a:solidFill>
              </a:rPr>
              <a:t>don’t tell the students that you are teaching problem solving</a:t>
            </a:r>
            <a:r>
              <a:rPr lang="en-US" sz="2400" dirty="0" smtClean="0"/>
              <a:t>. It is too abstract.</a:t>
            </a:r>
          </a:p>
          <a:p>
            <a:r>
              <a:rPr lang="en-US" sz="2400" dirty="0" smtClean="0"/>
              <a:t>Tell them that you are teaching a programming language.</a:t>
            </a:r>
          </a:p>
          <a:p>
            <a:r>
              <a:rPr lang="en-US" sz="2400" dirty="0" smtClean="0"/>
              <a:t>Of course </a:t>
            </a:r>
            <a:r>
              <a:rPr lang="en-US" sz="2400" i="1" dirty="0" smtClean="0">
                <a:solidFill>
                  <a:srgbClr val="FF0000"/>
                </a:solidFill>
              </a:rPr>
              <a:t>you are teaching the programming language as a tool box to solve problems</a:t>
            </a:r>
            <a:r>
              <a:rPr lang="en-US" sz="2400" dirty="0" smtClean="0"/>
              <a:t>. But you don’t need to talk about it to beginners.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this applies to the FIRST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 learned LISP, PROLOG, SNOBOL, and other “strange” languages after Pascal and Fortran. (And I enjoyed it.)</a:t>
            </a:r>
          </a:p>
          <a:p>
            <a:r>
              <a:rPr lang="en-US" sz="2400" dirty="0" smtClean="0"/>
              <a:t>But every one of those languages has an </a:t>
            </a:r>
            <a:r>
              <a:rPr lang="en-US" sz="2400" b="1" dirty="0" smtClean="0"/>
              <a:t>IF</a:t>
            </a:r>
            <a:r>
              <a:rPr lang="en-US" sz="2400" dirty="0" smtClean="0"/>
              <a:t> and some </a:t>
            </a:r>
            <a:r>
              <a:rPr lang="en-US" sz="2400" b="1" dirty="0" smtClean="0"/>
              <a:t>LOOP</a:t>
            </a:r>
            <a:r>
              <a:rPr lang="en-US" sz="2400" dirty="0" smtClean="0"/>
              <a:t> and some </a:t>
            </a:r>
            <a:r>
              <a:rPr lang="en-US" sz="2400" b="1" dirty="0" smtClean="0"/>
              <a:t>subprograms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Yes, there are some extra, new power tools (backtracking in PROLOG), but mostly it’s the same</a:t>
            </a:r>
          </a:p>
          <a:p>
            <a:r>
              <a:rPr lang="en-US" sz="2400" dirty="0" smtClean="0"/>
              <a:t>It’s the difference between a </a:t>
            </a:r>
            <a:r>
              <a:rPr lang="en-US" sz="2400" dirty="0" smtClean="0">
                <a:solidFill>
                  <a:srgbClr val="FF0000"/>
                </a:solidFill>
              </a:rPr>
              <a:t>red </a:t>
            </a:r>
            <a:r>
              <a:rPr lang="en-US" sz="2400" dirty="0" smtClean="0"/>
              <a:t>hammer and a </a:t>
            </a:r>
            <a:r>
              <a:rPr lang="en-US" sz="2400" dirty="0" smtClean="0">
                <a:solidFill>
                  <a:srgbClr val="0070C0"/>
                </a:solidFill>
              </a:rPr>
              <a:t>blue </a:t>
            </a:r>
            <a:r>
              <a:rPr lang="en-US" sz="2400" dirty="0" smtClean="0"/>
              <a:t>hammer. Both do the same thing.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5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Forget about 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Let’s talk about hanging a painting on a wall.</a:t>
            </a:r>
          </a:p>
          <a:p>
            <a:r>
              <a:rPr lang="en-US" sz="2400" dirty="0" smtClean="0"/>
              <a:t>Let’s talk about </a:t>
            </a:r>
            <a:r>
              <a:rPr lang="en-US" sz="2400" i="1" dirty="0" smtClean="0"/>
              <a:t>teaching </a:t>
            </a:r>
            <a:r>
              <a:rPr lang="en-US" sz="2400" dirty="0" smtClean="0"/>
              <a:t>how to hang a painting on the wall.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Problem</a:t>
            </a:r>
            <a:r>
              <a:rPr lang="en-US" sz="2400" dirty="0" smtClean="0"/>
              <a:t>: We want the painting on the wall.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Tools</a:t>
            </a:r>
            <a:r>
              <a:rPr lang="en-US" sz="2400" dirty="0" smtClean="0"/>
              <a:t>: Hammer, Power drill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Consumable supplies</a:t>
            </a:r>
            <a:r>
              <a:rPr lang="en-US" sz="2400" dirty="0" smtClean="0"/>
              <a:t>: Nails, screws, anchors and hooks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Context</a:t>
            </a:r>
            <a:r>
              <a:rPr lang="en-US" sz="2400" dirty="0" smtClean="0"/>
              <a:t>: The wall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Once you have learned </a:t>
            </a:r>
            <a:r>
              <a:rPr lang="en-US" sz="2400" i="1" dirty="0" smtClean="0"/>
              <a:t>one programming language </a:t>
            </a:r>
            <a:r>
              <a:rPr lang="en-US" sz="2400" dirty="0" smtClean="0"/>
              <a:t>you have the outline of the answer to the question that I asked my student mentor.</a:t>
            </a:r>
          </a:p>
          <a:p>
            <a:r>
              <a:rPr lang="en-US" sz="2400" dirty="0" smtClean="0"/>
              <a:t>What can you do with a computer?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You know what you can do with a computer.</a:t>
            </a:r>
          </a:p>
          <a:p>
            <a:r>
              <a:rPr lang="en-US" sz="2400" dirty="0" smtClean="0"/>
              <a:t>Maybe it is a bigger pain to do it in </a:t>
            </a:r>
            <a:r>
              <a:rPr lang="en-US" sz="2400" dirty="0" smtClean="0">
                <a:solidFill>
                  <a:srgbClr val="FF0000"/>
                </a:solidFill>
              </a:rPr>
              <a:t>Java</a:t>
            </a:r>
            <a:r>
              <a:rPr lang="en-US" sz="2400" dirty="0" smtClean="0"/>
              <a:t> than in </a:t>
            </a:r>
            <a:r>
              <a:rPr lang="en-US" sz="2400" dirty="0" smtClean="0">
                <a:solidFill>
                  <a:srgbClr val="FF0000"/>
                </a:solidFill>
              </a:rPr>
              <a:t>Python</a:t>
            </a:r>
            <a:r>
              <a:rPr lang="en-US" sz="2400" dirty="0" smtClean="0"/>
              <a:t>, but fundamentally, it is the same.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2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And if you figure out an algorithm to solve hunger, disease, war, poverty, discrimination and a </a:t>
            </a:r>
            <a:r>
              <a:rPr lang="en-US" sz="2400" i="1" dirty="0" smtClean="0"/>
              <a:t>how to make dinner</a:t>
            </a:r>
            <a:r>
              <a:rPr lang="en-US" sz="2400" dirty="0" smtClean="0"/>
              <a:t>… please let me know.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 for Listening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James Geller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james.geller@njit.edu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Teach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10" y="1752600"/>
            <a:ext cx="7772400" cy="4114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 think my son (now 27) knows how to hang a painting on a wall.</a:t>
            </a:r>
          </a:p>
          <a:p>
            <a:r>
              <a:rPr lang="en-US" sz="2400" dirty="0" smtClean="0"/>
              <a:t>But I never “taught him.”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e saw me putting up some paintings.</a:t>
            </a:r>
          </a:p>
          <a:p>
            <a:r>
              <a:rPr lang="en-US" sz="2400" dirty="0" smtClean="0"/>
              <a:t>He saw the </a:t>
            </a:r>
            <a:r>
              <a:rPr lang="en-US" sz="2400" dirty="0" smtClean="0">
                <a:solidFill>
                  <a:srgbClr val="FF0000"/>
                </a:solidFill>
              </a:rPr>
              <a:t>wall</a:t>
            </a:r>
            <a:r>
              <a:rPr lang="en-US" sz="2400" dirty="0" smtClean="0"/>
              <a:t>. He saw the </a:t>
            </a:r>
            <a:r>
              <a:rPr lang="en-US" sz="2400" dirty="0" smtClean="0">
                <a:solidFill>
                  <a:srgbClr val="FF0000"/>
                </a:solidFill>
              </a:rPr>
              <a:t>painting</a:t>
            </a:r>
            <a:r>
              <a:rPr lang="en-US" sz="2400" dirty="0" smtClean="0"/>
              <a:t>. He saw me </a:t>
            </a:r>
            <a:r>
              <a:rPr lang="en-US" sz="2400" dirty="0" smtClean="0">
                <a:solidFill>
                  <a:srgbClr val="FF0000"/>
                </a:solidFill>
              </a:rPr>
              <a:t>hold</a:t>
            </a:r>
            <a:r>
              <a:rPr lang="en-US" sz="2400" dirty="0" smtClean="0"/>
              <a:t> the painting up to the wall to decide how high to put it. 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e saw the open </a:t>
            </a:r>
            <a:r>
              <a:rPr lang="en-US" sz="2400" dirty="0" smtClean="0">
                <a:solidFill>
                  <a:srgbClr val="FF0000"/>
                </a:solidFill>
              </a:rPr>
              <a:t>tool box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He saw me NOT choosing the </a:t>
            </a:r>
            <a:r>
              <a:rPr lang="en-US" sz="2400" dirty="0" smtClean="0">
                <a:solidFill>
                  <a:srgbClr val="FF0000"/>
                </a:solidFill>
              </a:rPr>
              <a:t>wrench</a:t>
            </a:r>
            <a:r>
              <a:rPr lang="en-US" sz="2400" dirty="0" smtClean="0"/>
              <a:t> or saw.</a:t>
            </a:r>
          </a:p>
          <a:p>
            <a:r>
              <a:rPr lang="en-US" sz="2400" dirty="0" smtClean="0"/>
              <a:t>He saw me choosing the </a:t>
            </a:r>
            <a:r>
              <a:rPr lang="en-US" sz="2400" dirty="0" smtClean="0">
                <a:solidFill>
                  <a:srgbClr val="FF0000"/>
                </a:solidFill>
              </a:rPr>
              <a:t>hammer</a:t>
            </a:r>
            <a:r>
              <a:rPr lang="en-US" sz="2400" dirty="0" smtClean="0"/>
              <a:t> or drill.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5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My son saw me use a hammer to bang a nail [not a screw!!!] into a wooden wall.</a:t>
            </a:r>
          </a:p>
          <a:p>
            <a:r>
              <a:rPr lang="en-US" sz="2400" dirty="0" smtClean="0"/>
              <a:t>He saw me drilling a hole into a plasterboard wall. </a:t>
            </a:r>
          </a:p>
          <a:p>
            <a:r>
              <a:rPr lang="en-US" sz="2400" dirty="0" smtClean="0"/>
              <a:t>Maybe I even explained that you should not use nails with plasterboard. </a:t>
            </a:r>
          </a:p>
          <a:p>
            <a:r>
              <a:rPr lang="en-US" sz="2400" dirty="0" smtClean="0"/>
              <a:t>My son saw me place an anchor, a hook and a screw into the hole and tighten the screw. </a:t>
            </a:r>
          </a:p>
          <a:p>
            <a:r>
              <a:rPr lang="en-US" sz="2400" dirty="0" smtClean="0"/>
              <a:t>Everything is </a:t>
            </a:r>
            <a:r>
              <a:rPr lang="en-US" sz="2400" i="1" dirty="0" smtClean="0"/>
              <a:t>visible. </a:t>
            </a:r>
            <a:r>
              <a:rPr lang="en-US" sz="2400" dirty="0" smtClean="0"/>
              <a:t>Tools, context, supplies…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that’s the issue with 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don’t see the </a:t>
            </a:r>
            <a:r>
              <a:rPr lang="en-US" sz="2400" dirty="0" smtClean="0">
                <a:solidFill>
                  <a:srgbClr val="FF0000"/>
                </a:solidFill>
              </a:rPr>
              <a:t>tool box </a:t>
            </a:r>
            <a:r>
              <a:rPr lang="en-US" sz="2400" dirty="0" smtClean="0"/>
              <a:t>(Loops, IFs, Functions…).</a:t>
            </a:r>
          </a:p>
          <a:p>
            <a:r>
              <a:rPr lang="en-US" sz="2400" dirty="0" smtClean="0"/>
              <a:t>You don’t see the </a:t>
            </a:r>
            <a:r>
              <a:rPr lang="en-US" sz="2400" dirty="0" smtClean="0">
                <a:solidFill>
                  <a:srgbClr val="FF0000"/>
                </a:solidFill>
              </a:rPr>
              <a:t>wall</a:t>
            </a:r>
            <a:r>
              <a:rPr lang="en-US" sz="2400" dirty="0" smtClean="0"/>
              <a:t> (the CPU and memory).</a:t>
            </a:r>
          </a:p>
          <a:p>
            <a:r>
              <a:rPr lang="en-US" sz="2400" dirty="0" smtClean="0"/>
              <a:t>You don’t see the “mock up solution” (</a:t>
            </a:r>
            <a:r>
              <a:rPr lang="en-US" sz="2400" dirty="0" smtClean="0">
                <a:solidFill>
                  <a:srgbClr val="FF0000"/>
                </a:solidFill>
              </a:rPr>
              <a:t>holding the picture </a:t>
            </a:r>
            <a:r>
              <a:rPr lang="en-US" sz="2400" dirty="0" smtClean="0"/>
              <a:t>up to the wall by hand).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Hammering</a:t>
            </a:r>
            <a:r>
              <a:rPr lang="en-US" sz="2400" dirty="0" smtClean="0"/>
              <a:t> a nail looks very different from </a:t>
            </a:r>
            <a:r>
              <a:rPr lang="en-US" sz="2400" dirty="0" smtClean="0">
                <a:solidFill>
                  <a:srgbClr val="FF0000"/>
                </a:solidFill>
              </a:rPr>
              <a:t>drilling</a:t>
            </a:r>
            <a:r>
              <a:rPr lang="en-US" sz="2400" dirty="0" smtClean="0"/>
              <a:t> a hole.</a:t>
            </a:r>
          </a:p>
          <a:p>
            <a:r>
              <a:rPr lang="en-US" sz="2400" dirty="0" smtClean="0"/>
              <a:t>But in computing all solutions </a:t>
            </a:r>
            <a:r>
              <a:rPr lang="en-US" sz="2400" dirty="0" smtClean="0">
                <a:solidFill>
                  <a:srgbClr val="FF0000"/>
                </a:solidFill>
              </a:rPr>
              <a:t>look the same </a:t>
            </a:r>
            <a:r>
              <a:rPr lang="en-US" sz="2400" dirty="0" smtClean="0"/>
              <a:t>(to a beginner), they are lines of text.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Hitting a Nail is a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you are hitting the same nail with the same hammer several times you are executing a </a:t>
            </a:r>
            <a:r>
              <a:rPr lang="en-US" sz="2400" dirty="0" smtClean="0">
                <a:solidFill>
                  <a:srgbClr val="FF0000"/>
                </a:solidFill>
              </a:rPr>
              <a:t>WHILE loop.</a:t>
            </a:r>
          </a:p>
          <a:p>
            <a:r>
              <a:rPr lang="en-US" sz="2400" dirty="0" smtClean="0"/>
              <a:t>But when you are solving a data manipulation problem… using a loop is a </a:t>
            </a:r>
            <a:r>
              <a:rPr lang="en-US" sz="2400" i="1" dirty="0" smtClean="0">
                <a:solidFill>
                  <a:srgbClr val="FF0000"/>
                </a:solidFill>
              </a:rPr>
              <a:t>major insight.</a:t>
            </a:r>
          </a:p>
          <a:p>
            <a:r>
              <a:rPr lang="en-US" sz="2400" dirty="0" smtClean="0"/>
              <a:t>You see the </a:t>
            </a:r>
            <a:r>
              <a:rPr lang="en-US" sz="2400" dirty="0" smtClean="0">
                <a:solidFill>
                  <a:srgbClr val="FF0000"/>
                </a:solidFill>
              </a:rPr>
              <a:t>cumulative effect </a:t>
            </a:r>
            <a:r>
              <a:rPr lang="en-US" sz="2400" dirty="0" smtClean="0"/>
              <a:t>of the hammering.</a:t>
            </a:r>
          </a:p>
          <a:p>
            <a:r>
              <a:rPr lang="en-US" sz="2400" dirty="0" smtClean="0"/>
              <a:t>But in CS you </a:t>
            </a:r>
            <a:r>
              <a:rPr lang="en-US" sz="2400" dirty="0" smtClean="0">
                <a:solidFill>
                  <a:srgbClr val="FF0000"/>
                </a:solidFill>
              </a:rPr>
              <a:t>can’t easily see </a:t>
            </a:r>
            <a:r>
              <a:rPr lang="en-US" sz="2400" dirty="0" smtClean="0"/>
              <a:t>the cumulative effect of a loop.  (Trace statements help.)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have a problem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r>
              <a:rPr lang="en-US" dirty="0" smtClean="0"/>
              <a:t>with talking about </a:t>
            </a:r>
            <a:r>
              <a:rPr lang="en-US" dirty="0" smtClean="0">
                <a:solidFill>
                  <a:srgbClr val="FF0000"/>
                </a:solidFill>
              </a:rPr>
              <a:t>Problem Solving </a:t>
            </a:r>
            <a:r>
              <a:rPr lang="en-US" dirty="0" smtClean="0"/>
              <a:t>to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350" y="2286000"/>
            <a:ext cx="7772400" cy="3200400"/>
          </a:xfrm>
        </p:spPr>
        <p:txBody>
          <a:bodyPr/>
          <a:lstStyle/>
          <a:p>
            <a:r>
              <a:rPr lang="en-US" sz="2400" dirty="0" smtClean="0"/>
              <a:t>The phrase “problem solving” is extremely </a:t>
            </a:r>
            <a:r>
              <a:rPr lang="en-US" sz="2400" dirty="0" smtClean="0">
                <a:solidFill>
                  <a:srgbClr val="FF0000"/>
                </a:solidFill>
              </a:rPr>
              <a:t>misleading to a beginner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(Cue the </a:t>
            </a:r>
            <a:r>
              <a:rPr lang="en-US" sz="2400" dirty="0" smtClean="0">
                <a:solidFill>
                  <a:srgbClr val="FF0000"/>
                </a:solidFill>
              </a:rPr>
              <a:t>horror story </a:t>
            </a:r>
            <a:r>
              <a:rPr lang="en-US" sz="2400" dirty="0" smtClean="0"/>
              <a:t>from my first programming homework…)</a:t>
            </a:r>
          </a:p>
          <a:p>
            <a:r>
              <a:rPr lang="en-US" sz="2400" dirty="0" smtClean="0"/>
              <a:t>We are not solving the problems of </a:t>
            </a:r>
            <a:r>
              <a:rPr lang="en-US" sz="2400" dirty="0" smtClean="0">
                <a:solidFill>
                  <a:srgbClr val="FF0000"/>
                </a:solidFill>
              </a:rPr>
              <a:t>world hunger</a:t>
            </a:r>
            <a:r>
              <a:rPr lang="en-US" sz="2400" dirty="0" smtClean="0"/>
              <a:t>, disease, war, and poverty, discrimination. </a:t>
            </a:r>
          </a:p>
          <a:p>
            <a:r>
              <a:rPr lang="en-US" sz="2400" dirty="0" smtClean="0"/>
              <a:t>We are not even solving the problem of how to prepare </a:t>
            </a:r>
            <a:r>
              <a:rPr lang="en-US" sz="2400" dirty="0" smtClean="0">
                <a:solidFill>
                  <a:srgbClr val="FF0000"/>
                </a:solidFill>
              </a:rPr>
              <a:t>dinner </a:t>
            </a:r>
            <a:r>
              <a:rPr lang="en-US" sz="2400" dirty="0" smtClean="0"/>
              <a:t>or how to get a </a:t>
            </a:r>
            <a:r>
              <a:rPr lang="en-US" sz="2400" dirty="0" smtClean="0">
                <a:solidFill>
                  <a:srgbClr val="FF0000"/>
                </a:solidFill>
              </a:rPr>
              <a:t>date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9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story is 100% True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When I started doing my first programming homework I asked the student mentor: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So what can I do with a computer?</a:t>
            </a:r>
          </a:p>
          <a:p>
            <a:r>
              <a:rPr lang="en-US" sz="2400" dirty="0" smtClean="0"/>
              <a:t>And he replied: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You can do “anything.”</a:t>
            </a:r>
          </a:p>
          <a:p>
            <a:r>
              <a:rPr lang="en-US" sz="2400" dirty="0" smtClean="0"/>
              <a:t>I asked again, he gave the same answer again.</a:t>
            </a:r>
          </a:p>
          <a:p>
            <a:r>
              <a:rPr lang="en-US" sz="2400" dirty="0" smtClean="0"/>
              <a:t>This was about the most </a:t>
            </a:r>
            <a:r>
              <a:rPr lang="en-US" sz="2400" dirty="0" smtClean="0">
                <a:solidFill>
                  <a:srgbClr val="FF0000"/>
                </a:solidFill>
              </a:rPr>
              <a:t>useless</a:t>
            </a:r>
            <a:r>
              <a:rPr lang="en-US" sz="2400" dirty="0" smtClean="0"/>
              <a:t> and WRONG thing a “teacher” ever told me.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for a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are only talking about problems involving the manipulation of text, numbers, bits and bytes.</a:t>
            </a:r>
          </a:p>
          <a:p>
            <a:r>
              <a:rPr lang="en-US" sz="2400" dirty="0" smtClean="0"/>
              <a:t>Let’s call these “</a:t>
            </a:r>
            <a:r>
              <a:rPr lang="en-US" sz="2400" dirty="0" smtClean="0">
                <a:solidFill>
                  <a:srgbClr val="FF0000"/>
                </a:solidFill>
              </a:rPr>
              <a:t>digitally representable problems</a:t>
            </a:r>
            <a:r>
              <a:rPr lang="en-US" sz="2400" dirty="0" smtClean="0"/>
              <a:t>.”</a:t>
            </a:r>
          </a:p>
          <a:p>
            <a:r>
              <a:rPr lang="en-US" sz="2400" dirty="0" smtClean="0"/>
              <a:t>Among these there are problems that are </a:t>
            </a:r>
            <a:r>
              <a:rPr lang="en-US" sz="2400" dirty="0" smtClean="0">
                <a:solidFill>
                  <a:srgbClr val="FF0000"/>
                </a:solidFill>
              </a:rPr>
              <a:t>undecidable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Then there are problems that are NP-complete. We can solve them, but we might have to wait a </a:t>
            </a:r>
            <a:r>
              <a:rPr lang="en-US" sz="2400" dirty="0" smtClean="0">
                <a:solidFill>
                  <a:srgbClr val="FF0000"/>
                </a:solidFill>
              </a:rPr>
              <a:t>million years </a:t>
            </a:r>
            <a:r>
              <a:rPr lang="en-US" sz="2400" dirty="0" smtClean="0"/>
              <a:t>for the solution.</a:t>
            </a:r>
          </a:p>
          <a:p>
            <a:r>
              <a:rPr lang="en-US" sz="2400" dirty="0" smtClean="0"/>
              <a:t>There are problems that are none of the above, but they can’t be solved on </a:t>
            </a:r>
            <a:r>
              <a:rPr lang="en-US" sz="2400" dirty="0" smtClean="0">
                <a:solidFill>
                  <a:srgbClr val="FF0000"/>
                </a:solidFill>
              </a:rPr>
              <a:t>my computer</a:t>
            </a:r>
            <a:r>
              <a:rPr lang="en-US" sz="2400" dirty="0" smtClean="0"/>
              <a:t>. I am sure they can be solved on the computers of the NSA (National Security Agency).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900E5-14C6-45FD-AB10-03AED0976C5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4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ITC Stone Sans Std Semibold"/>
        <a:ea typeface="ＭＳ Ｐゴシック"/>
        <a:cs typeface="ＭＳ Ｐゴシック"/>
      </a:majorFont>
      <a:minorFont>
        <a:latin typeface="ITC Stone Sans Std Semibol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1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1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IT_Admin_V_2014" id="{86D35075-2A0E-4A04-B309-C0F15B20490F}" vid="{9045741B-E218-4F4B-991F-95850C91F4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JIT_Admin_V_2014" id="{86D35075-2A0E-4A04-B309-C0F15B20490F}" vid="{ABF3B4DB-922C-4FFB-8D09-A2032B20151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NJIT_Admin_V_2014</Template>
  <TotalTime>1705</TotalTime>
  <Words>1457</Words>
  <Application>Microsoft Office PowerPoint</Application>
  <PresentationFormat>On-screen Show (4:3)</PresentationFormat>
  <Paragraphs>134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ITC Stone Sans Std Semibold</vt:lpstr>
      <vt:lpstr>Wingdings</vt:lpstr>
      <vt:lpstr>ヒラギノ角ゴ Pro W3</vt:lpstr>
      <vt:lpstr>Blank Presentation</vt:lpstr>
      <vt:lpstr>Office Theme</vt:lpstr>
      <vt:lpstr>Problem Solving and  "First Computer Language" Learning: Two Sides of the same Coin</vt:lpstr>
      <vt:lpstr>Let’s Forget about Computer Science</vt:lpstr>
      <vt:lpstr>How do you Teach this?</vt:lpstr>
      <vt:lpstr>PowerPoint Presentation</vt:lpstr>
      <vt:lpstr>And that’s the issue with CS</vt:lpstr>
      <vt:lpstr>Hitting a Nail is a Loop</vt:lpstr>
      <vt:lpstr>I have a problem  with talking about Problem Solving to students</vt:lpstr>
      <vt:lpstr>This story is 100% True</vt:lpstr>
      <vt:lpstr>Just for a Start</vt:lpstr>
      <vt:lpstr>Side Remark: The only other term misused…</vt:lpstr>
      <vt:lpstr>Here is what we are really doing as CS Teachers</vt:lpstr>
      <vt:lpstr>There is no point to teach solving a problem that requires N+3 tools</vt:lpstr>
      <vt:lpstr>What should we do in the day-to-day struggle of teaching?  </vt:lpstr>
      <vt:lpstr>Choice 1: Language-Oriented</vt:lpstr>
      <vt:lpstr>Choice 2: Problem Solving-Oriented</vt:lpstr>
      <vt:lpstr>My Humble Opinion</vt:lpstr>
      <vt:lpstr>Choice 2 is what we are doing at NJIT</vt:lpstr>
      <vt:lpstr>Stop Worrying </vt:lpstr>
      <vt:lpstr>All this applies to the FIRST language</vt:lpstr>
      <vt:lpstr>PowerPoint Presentation</vt:lpstr>
      <vt:lpstr>PowerPoint Presentation</vt:lpstr>
      <vt:lpstr>Thank you for Listening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and "First Computer Language" Learning: Two sides of the same coin</dc:title>
  <dc:creator>njit</dc:creator>
  <cp:lastModifiedBy>Nick Picioccio</cp:lastModifiedBy>
  <cp:revision>125</cp:revision>
  <dcterms:created xsi:type="dcterms:W3CDTF">2019-03-22T00:27:41Z</dcterms:created>
  <dcterms:modified xsi:type="dcterms:W3CDTF">2019-06-02T19:53:00Z</dcterms:modified>
</cp:coreProperties>
</file>